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40"/>
  </p:notesMasterIdLst>
  <p:sldIdLst>
    <p:sldId id="256" r:id="rId3"/>
    <p:sldId id="257" r:id="rId4"/>
    <p:sldId id="258" r:id="rId5"/>
    <p:sldId id="271" r:id="rId6"/>
    <p:sldId id="259" r:id="rId7"/>
    <p:sldId id="260" r:id="rId8"/>
    <p:sldId id="261" r:id="rId9"/>
    <p:sldId id="262" r:id="rId10"/>
    <p:sldId id="263" r:id="rId11"/>
    <p:sldId id="272" r:id="rId12"/>
    <p:sldId id="264" r:id="rId13"/>
    <p:sldId id="265" r:id="rId14"/>
    <p:sldId id="266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6" r:id="rId34"/>
    <p:sldId id="292" r:id="rId35"/>
    <p:sldId id="293" r:id="rId36"/>
    <p:sldId id="294" r:id="rId37"/>
    <p:sldId id="295" r:id="rId38"/>
    <p:sldId id="297" r:id="rId39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Caveat" panose="020B0604020202020204" charset="0"/>
      <p:regular r:id="rId47"/>
      <p:bold r:id="rId48"/>
    </p:embeddedFont>
    <p:embeddedFont>
      <p:font typeface="Golos Text" panose="020B0604020202020204" charset="0"/>
      <p:regular r:id="rId49"/>
      <p:bold r:id="rId50"/>
    </p:embeddedFont>
    <p:embeddedFont>
      <p:font typeface="Golos Text SemiBold" panose="020B0604020202020204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63">
          <p15:clr>
            <a:srgbClr val="A4A3A4"/>
          </p15:clr>
        </p15:guide>
        <p15:guide id="2" orient="horz" pos="2205">
          <p15:clr>
            <a:srgbClr val="A4A3A4"/>
          </p15:clr>
        </p15:guide>
        <p15:guide id="3" orient="horz" pos="1474">
          <p15:clr>
            <a:srgbClr val="747775"/>
          </p15:clr>
        </p15:guide>
        <p15:guide id="4" orient="horz" pos="157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F9EE"/>
    <a:srgbClr val="EEFCF7"/>
    <a:srgbClr val="C3F5E3"/>
    <a:srgbClr val="D4F8EB"/>
    <a:srgbClr val="9FE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6" y="124"/>
      </p:cViewPr>
      <p:guideLst>
        <p:guide pos="3863"/>
        <p:guide orient="horz" pos="2205"/>
        <p:guide orient="horz" pos="1474"/>
        <p:guide orient="horz" pos="15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26b28bb779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0" name="Google Shape;360;g326b28bb77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af389290d2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g2af389290d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af389290d2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g2af389290d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519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af389290d2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g2af389290d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6441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af389290d2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g2af389290d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4458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af389290d2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g2af389290d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8198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af389290d2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g2af389290d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9633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af389290d2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g2af389290d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0553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af389290d2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g2af389290d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2541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af389290d2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g2af389290d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1198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 Масштабируемость</a:t>
            </a:r>
            <a:endParaRPr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af389290d2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g2af389290d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0287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af389290d2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g2af389290d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2488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333141-AA61-4F71-87C4-522F264580B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1429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2830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5214e9c45_0_9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g2a5214e9c45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5214e9c45_0_7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4" name="Google Shape;194;g2a5214e9c45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a5214e9c45_0_4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g2a5214e9c45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5214e9c45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g2a5214e9c45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26b28bb779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8" name="Google Shape;248;g326b28bb779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5214e9c45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g2a5214e9c4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5214e9c45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2a5214e9c45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>
            <a:spLocks noGrp="1"/>
          </p:cNvSpPr>
          <p:nvPr>
            <p:ph type="pic" idx="2"/>
          </p:nvPr>
        </p:nvSpPr>
        <p:spPr>
          <a:xfrm>
            <a:off x="4732016" y="2036004"/>
            <a:ext cx="2727968" cy="257203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47" name="Google Shape;47;p13"/>
          <p:cNvSpPr>
            <a:spLocks noGrp="1"/>
          </p:cNvSpPr>
          <p:nvPr>
            <p:ph type="pic" idx="3"/>
          </p:nvPr>
        </p:nvSpPr>
        <p:spPr>
          <a:xfrm>
            <a:off x="7943864" y="2036004"/>
            <a:ext cx="2727968" cy="257203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48" name="Google Shape;48;p13"/>
          <p:cNvSpPr>
            <a:spLocks noGrp="1"/>
          </p:cNvSpPr>
          <p:nvPr>
            <p:ph type="pic" idx="4"/>
          </p:nvPr>
        </p:nvSpPr>
        <p:spPr>
          <a:xfrm>
            <a:off x="1520168" y="2036004"/>
            <a:ext cx="2727968" cy="257203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>
            <a:spLocks noGrp="1"/>
          </p:cNvSpPr>
          <p:nvPr>
            <p:ph type="pic" idx="2"/>
          </p:nvPr>
        </p:nvSpPr>
        <p:spPr>
          <a:xfrm>
            <a:off x="1512510" y="3997187"/>
            <a:ext cx="4397595" cy="202261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52" name="Google Shape;52;p14"/>
          <p:cNvSpPr>
            <a:spLocks noGrp="1"/>
          </p:cNvSpPr>
          <p:nvPr>
            <p:ph type="pic" idx="3"/>
          </p:nvPr>
        </p:nvSpPr>
        <p:spPr>
          <a:xfrm>
            <a:off x="6262580" y="1655656"/>
            <a:ext cx="4397595" cy="202261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3 column layout">
  <p:cSld name="Product 3 column layou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>
            <a:spLocks noGrp="1"/>
          </p:cNvSpPr>
          <p:nvPr>
            <p:ph type="pic" idx="2"/>
          </p:nvPr>
        </p:nvSpPr>
        <p:spPr>
          <a:xfrm>
            <a:off x="1143000" y="1981200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57" name="Google Shape;57;p15"/>
          <p:cNvSpPr>
            <a:spLocks noGrp="1"/>
          </p:cNvSpPr>
          <p:nvPr>
            <p:ph type="pic" idx="3"/>
          </p:nvPr>
        </p:nvSpPr>
        <p:spPr>
          <a:xfrm>
            <a:off x="3238841" y="1981200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58" name="Google Shape;58;p15"/>
          <p:cNvSpPr>
            <a:spLocks noGrp="1"/>
          </p:cNvSpPr>
          <p:nvPr>
            <p:ph type="pic" idx="4"/>
          </p:nvPr>
        </p:nvSpPr>
        <p:spPr>
          <a:xfrm>
            <a:off x="1143000" y="4086041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59" name="Google Shape;59;p15"/>
          <p:cNvSpPr>
            <a:spLocks noGrp="1"/>
          </p:cNvSpPr>
          <p:nvPr>
            <p:ph type="pic" idx="5"/>
          </p:nvPr>
        </p:nvSpPr>
        <p:spPr>
          <a:xfrm>
            <a:off x="3238841" y="4086041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0" name="Google Shape;60;p15"/>
          <p:cNvSpPr>
            <a:spLocks noGrp="1"/>
          </p:cNvSpPr>
          <p:nvPr>
            <p:ph type="pic" idx="6"/>
          </p:nvPr>
        </p:nvSpPr>
        <p:spPr>
          <a:xfrm>
            <a:off x="5334682" y="1981200"/>
            <a:ext cx="5714318" cy="4038600"/>
          </a:xfrm>
          <a:prstGeom prst="roundRect">
            <a:avLst>
              <a:gd name="adj" fmla="val 3437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roduct 3 column layout">
  <p:cSld name="2_Product 3 column layou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7041824" y="1981200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4" name="Google Shape;64;p16"/>
          <p:cNvSpPr>
            <a:spLocks noGrp="1"/>
          </p:cNvSpPr>
          <p:nvPr>
            <p:ph type="pic" idx="3"/>
          </p:nvPr>
        </p:nvSpPr>
        <p:spPr>
          <a:xfrm>
            <a:off x="9137665" y="1981200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5" name="Google Shape;65;p16"/>
          <p:cNvSpPr>
            <a:spLocks noGrp="1"/>
          </p:cNvSpPr>
          <p:nvPr>
            <p:ph type="pic" idx="4"/>
          </p:nvPr>
        </p:nvSpPr>
        <p:spPr>
          <a:xfrm>
            <a:off x="1143000" y="4086041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6" name="Google Shape;66;p16"/>
          <p:cNvSpPr>
            <a:spLocks noGrp="1"/>
          </p:cNvSpPr>
          <p:nvPr>
            <p:ph type="pic" idx="5"/>
          </p:nvPr>
        </p:nvSpPr>
        <p:spPr>
          <a:xfrm>
            <a:off x="3238841" y="4086041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7" name="Google Shape;67;p16"/>
          <p:cNvSpPr>
            <a:spLocks noGrp="1"/>
          </p:cNvSpPr>
          <p:nvPr>
            <p:ph type="pic" idx="6"/>
          </p:nvPr>
        </p:nvSpPr>
        <p:spPr>
          <a:xfrm>
            <a:off x="5334682" y="4086040"/>
            <a:ext cx="5714318" cy="1933760"/>
          </a:xfrm>
          <a:prstGeom prst="roundRect">
            <a:avLst>
              <a:gd name="adj" fmla="val 7122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8" name="Google Shape;68;p16"/>
          <p:cNvSpPr>
            <a:spLocks noGrp="1"/>
          </p:cNvSpPr>
          <p:nvPr>
            <p:ph type="pic" idx="7"/>
          </p:nvPr>
        </p:nvSpPr>
        <p:spPr>
          <a:xfrm>
            <a:off x="1143000" y="1981199"/>
            <a:ext cx="5714318" cy="1933760"/>
          </a:xfrm>
          <a:prstGeom prst="roundRect">
            <a:avLst>
              <a:gd name="adj" fmla="val 7122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roduct 3 column layout">
  <p:cSld name="3_Product 3 column layou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>
            <a:spLocks noGrp="1"/>
          </p:cNvSpPr>
          <p:nvPr>
            <p:ph type="pic" idx="2"/>
          </p:nvPr>
        </p:nvSpPr>
        <p:spPr>
          <a:xfrm>
            <a:off x="1143000" y="1981200"/>
            <a:ext cx="4007176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72" name="Google Shape;72;p17"/>
          <p:cNvSpPr>
            <a:spLocks noGrp="1"/>
          </p:cNvSpPr>
          <p:nvPr>
            <p:ph type="pic" idx="3"/>
          </p:nvPr>
        </p:nvSpPr>
        <p:spPr>
          <a:xfrm>
            <a:off x="5334682" y="1981200"/>
            <a:ext cx="5714318" cy="4038600"/>
          </a:xfrm>
          <a:prstGeom prst="roundRect">
            <a:avLst>
              <a:gd name="adj" fmla="val 3437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73" name="Google Shape;73;p17"/>
          <p:cNvSpPr>
            <a:spLocks noGrp="1"/>
          </p:cNvSpPr>
          <p:nvPr>
            <p:ph type="pic" idx="4"/>
          </p:nvPr>
        </p:nvSpPr>
        <p:spPr>
          <a:xfrm>
            <a:off x="1143000" y="4086041"/>
            <a:ext cx="4007176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>
            <a:spLocks noGrp="1"/>
          </p:cNvSpPr>
          <p:nvPr>
            <p:ph type="pic" idx="2"/>
          </p:nvPr>
        </p:nvSpPr>
        <p:spPr>
          <a:xfrm>
            <a:off x="821700" y="1346428"/>
            <a:ext cx="4328021" cy="4328021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Custom Layout">
  <p:cSld name="37_Custom Layou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>
            <a:spLocks noGrp="1"/>
          </p:cNvSpPr>
          <p:nvPr>
            <p:ph type="pic" idx="2"/>
          </p:nvPr>
        </p:nvSpPr>
        <p:spPr>
          <a:xfrm>
            <a:off x="1142999" y="848097"/>
            <a:ext cx="3113605" cy="2472046"/>
          </a:xfrm>
          <a:prstGeom prst="roundRect">
            <a:avLst>
              <a:gd name="adj" fmla="val 6565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78" name="Google Shape;78;p19"/>
          <p:cNvSpPr>
            <a:spLocks noGrp="1"/>
          </p:cNvSpPr>
          <p:nvPr>
            <p:ph type="pic" idx="3"/>
          </p:nvPr>
        </p:nvSpPr>
        <p:spPr>
          <a:xfrm>
            <a:off x="7935392" y="848097"/>
            <a:ext cx="3113605" cy="2472046"/>
          </a:xfrm>
          <a:prstGeom prst="roundRect">
            <a:avLst>
              <a:gd name="adj" fmla="val 6565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79" name="Google Shape;79;p19"/>
          <p:cNvSpPr>
            <a:spLocks noGrp="1"/>
          </p:cNvSpPr>
          <p:nvPr>
            <p:ph type="pic" idx="4"/>
          </p:nvPr>
        </p:nvSpPr>
        <p:spPr>
          <a:xfrm>
            <a:off x="4539197" y="3619006"/>
            <a:ext cx="3113605" cy="2472046"/>
          </a:xfrm>
          <a:prstGeom prst="roundRect">
            <a:avLst>
              <a:gd name="adj" fmla="val 6565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>
            <a:spLocks noGrp="1"/>
          </p:cNvSpPr>
          <p:nvPr>
            <p:ph type="pic" idx="2"/>
          </p:nvPr>
        </p:nvSpPr>
        <p:spPr>
          <a:xfrm>
            <a:off x="1856667" y="2302179"/>
            <a:ext cx="841745" cy="84174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82" name="Google Shape;82;p20"/>
          <p:cNvSpPr>
            <a:spLocks noGrp="1"/>
          </p:cNvSpPr>
          <p:nvPr>
            <p:ph type="pic" idx="3"/>
          </p:nvPr>
        </p:nvSpPr>
        <p:spPr>
          <a:xfrm>
            <a:off x="4399700" y="2302179"/>
            <a:ext cx="841745" cy="84174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83" name="Google Shape;83;p20"/>
          <p:cNvSpPr>
            <a:spLocks noGrp="1"/>
          </p:cNvSpPr>
          <p:nvPr>
            <p:ph type="pic" idx="4"/>
          </p:nvPr>
        </p:nvSpPr>
        <p:spPr>
          <a:xfrm>
            <a:off x="6947685" y="2302179"/>
            <a:ext cx="841745" cy="84174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84" name="Google Shape;84;p20"/>
          <p:cNvSpPr>
            <a:spLocks noGrp="1"/>
          </p:cNvSpPr>
          <p:nvPr>
            <p:ph type="pic" idx="5"/>
          </p:nvPr>
        </p:nvSpPr>
        <p:spPr>
          <a:xfrm>
            <a:off x="9490717" y="2302179"/>
            <a:ext cx="841745" cy="84174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>
            <a:spLocks noGrp="1"/>
          </p:cNvSpPr>
          <p:nvPr>
            <p:ph type="pic" idx="2"/>
          </p:nvPr>
        </p:nvSpPr>
        <p:spPr>
          <a:xfrm>
            <a:off x="4753378" y="2372980"/>
            <a:ext cx="2695366" cy="2695366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22"/>
          <p:cNvGrpSpPr/>
          <p:nvPr/>
        </p:nvGrpSpPr>
        <p:grpSpPr>
          <a:xfrm>
            <a:off x="4378065" y="1981200"/>
            <a:ext cx="3155258" cy="6429295"/>
            <a:chOff x="7793978" y="2065111"/>
            <a:chExt cx="3155258" cy="6429295"/>
          </a:xfrm>
        </p:grpSpPr>
        <p:sp>
          <p:nvSpPr>
            <p:cNvPr id="91" name="Google Shape;91;p22"/>
            <p:cNvSpPr/>
            <p:nvPr/>
          </p:nvSpPr>
          <p:spPr>
            <a:xfrm>
              <a:off x="7793979" y="2065111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381000" dist="381000" dir="8100000" sx="92068" sy="92068" algn="tr" rotWithShape="0">
                <a:schemeClr val="dk2">
                  <a:alpha val="89019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92" name="Google Shape;92;p22"/>
            <p:cNvSpPr/>
            <p:nvPr/>
          </p:nvSpPr>
          <p:spPr>
            <a:xfrm>
              <a:off x="7793979" y="2078398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254000" dist="254000" dir="18900000" algn="bl" rotWithShape="0">
                <a:schemeClr val="l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93" name="Google Shape;93;p22"/>
            <p:cNvSpPr/>
            <p:nvPr/>
          </p:nvSpPr>
          <p:spPr>
            <a:xfrm>
              <a:off x="7793978" y="2078398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94" name="Google Shape;94;p22"/>
            <p:cNvSpPr/>
            <p:nvPr/>
          </p:nvSpPr>
          <p:spPr>
            <a:xfrm>
              <a:off x="7793978" y="2071755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95" name="Google Shape;95;p22"/>
            <p:cNvSpPr/>
            <p:nvPr/>
          </p:nvSpPr>
          <p:spPr>
            <a:xfrm>
              <a:off x="7967695" y="2211445"/>
              <a:ext cx="2831623" cy="6121950"/>
            </a:xfrm>
            <a:prstGeom prst="roundRect">
              <a:avLst>
                <a:gd name="adj" fmla="val 16667"/>
              </a:avLst>
            </a:pr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sp>
        <p:nvSpPr>
          <p:cNvPr id="96" name="Google Shape;96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"/>
          <p:cNvSpPr>
            <a:spLocks noGrp="1"/>
          </p:cNvSpPr>
          <p:nvPr>
            <p:ph type="pic" idx="2"/>
          </p:nvPr>
        </p:nvSpPr>
        <p:spPr>
          <a:xfrm>
            <a:off x="4551782" y="2127534"/>
            <a:ext cx="2831624" cy="6121950"/>
          </a:xfrm>
          <a:prstGeom prst="roundRect">
            <a:avLst>
              <a:gd name="adj" fmla="val 16555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>
            <a:spLocks noGrp="1"/>
          </p:cNvSpPr>
          <p:nvPr>
            <p:ph type="pic" idx="2"/>
          </p:nvPr>
        </p:nvSpPr>
        <p:spPr>
          <a:xfrm>
            <a:off x="1449236" y="1981200"/>
            <a:ext cx="2585278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Custom Layout">
  <p:cSld name="35_Custom Layou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4" descr="A picture containing shap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780546" y="-242693"/>
            <a:ext cx="11092696" cy="799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4"/>
          <p:cNvSpPr>
            <a:spLocks noGrp="1"/>
          </p:cNvSpPr>
          <p:nvPr>
            <p:ph type="pic" idx="2"/>
          </p:nvPr>
        </p:nvSpPr>
        <p:spPr>
          <a:xfrm>
            <a:off x="-1050640" y="875487"/>
            <a:ext cx="7497853" cy="4977401"/>
          </a:xfrm>
          <a:prstGeom prst="roundRect">
            <a:avLst>
              <a:gd name="adj" fmla="val 2053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Custom Layout">
  <p:cSld name="42_Custom Layou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5"/>
          <p:cNvGrpSpPr/>
          <p:nvPr/>
        </p:nvGrpSpPr>
        <p:grpSpPr>
          <a:xfrm>
            <a:off x="1143000" y="638836"/>
            <a:ext cx="3925108" cy="7997976"/>
            <a:chOff x="7793978" y="2065111"/>
            <a:chExt cx="3155258" cy="6429295"/>
          </a:xfrm>
        </p:grpSpPr>
        <p:sp>
          <p:nvSpPr>
            <p:cNvPr id="107" name="Google Shape;107;p25"/>
            <p:cNvSpPr/>
            <p:nvPr/>
          </p:nvSpPr>
          <p:spPr>
            <a:xfrm>
              <a:off x="7793979" y="2065111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381000" dist="381000" dir="8100000" sx="92068" sy="92068" algn="tr" rotWithShape="0">
                <a:schemeClr val="dk2">
                  <a:alpha val="89019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08" name="Google Shape;108;p25"/>
            <p:cNvSpPr/>
            <p:nvPr/>
          </p:nvSpPr>
          <p:spPr>
            <a:xfrm>
              <a:off x="7793979" y="2078398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254000" dist="254000" dir="18900000" algn="bl" rotWithShape="0">
                <a:schemeClr val="l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09" name="Google Shape;109;p25"/>
            <p:cNvSpPr/>
            <p:nvPr/>
          </p:nvSpPr>
          <p:spPr>
            <a:xfrm>
              <a:off x="7793978" y="2078398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10" name="Google Shape;110;p25"/>
            <p:cNvSpPr/>
            <p:nvPr/>
          </p:nvSpPr>
          <p:spPr>
            <a:xfrm>
              <a:off x="7793978" y="2071755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11" name="Google Shape;111;p25"/>
            <p:cNvSpPr/>
            <p:nvPr/>
          </p:nvSpPr>
          <p:spPr>
            <a:xfrm>
              <a:off x="7967695" y="2211445"/>
              <a:ext cx="2831623" cy="6121950"/>
            </a:xfrm>
            <a:prstGeom prst="roundRect">
              <a:avLst>
                <a:gd name="adj" fmla="val 16667"/>
              </a:avLst>
            </a:pr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sp>
        <p:nvSpPr>
          <p:cNvPr id="112" name="Google Shape;112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25"/>
          <p:cNvSpPr>
            <a:spLocks noGrp="1"/>
          </p:cNvSpPr>
          <p:nvPr>
            <p:ph type="pic" idx="2"/>
          </p:nvPr>
        </p:nvSpPr>
        <p:spPr>
          <a:xfrm>
            <a:off x="1316716" y="785169"/>
            <a:ext cx="3522511" cy="7615643"/>
          </a:xfrm>
          <a:prstGeom prst="roundRect">
            <a:avLst>
              <a:gd name="adj" fmla="val 16555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Custom Layout">
  <p:cSld name="36_Custom Layou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 descr="A picture containing shap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34695" y="911886"/>
            <a:ext cx="7795339" cy="562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6"/>
          <p:cNvSpPr>
            <a:spLocks noGrp="1"/>
          </p:cNvSpPr>
          <p:nvPr>
            <p:ph type="pic" idx="2"/>
          </p:nvPr>
        </p:nvSpPr>
        <p:spPr>
          <a:xfrm>
            <a:off x="4852779" y="1699127"/>
            <a:ext cx="5269081" cy="3497845"/>
          </a:xfrm>
          <a:prstGeom prst="roundRect">
            <a:avLst>
              <a:gd name="adj" fmla="val 2053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grpSp>
        <p:nvGrpSpPr>
          <p:cNvPr id="117" name="Google Shape;117;p26"/>
          <p:cNvGrpSpPr/>
          <p:nvPr/>
        </p:nvGrpSpPr>
        <p:grpSpPr>
          <a:xfrm>
            <a:off x="9839643" y="3005219"/>
            <a:ext cx="1463696" cy="2982493"/>
            <a:chOff x="7793978" y="2065111"/>
            <a:chExt cx="3155258" cy="6429295"/>
          </a:xfrm>
        </p:grpSpPr>
        <p:sp>
          <p:nvSpPr>
            <p:cNvPr id="118" name="Google Shape;118;p26"/>
            <p:cNvSpPr/>
            <p:nvPr/>
          </p:nvSpPr>
          <p:spPr>
            <a:xfrm>
              <a:off x="7793979" y="2065111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381000" dist="381000" dir="8100000" sx="92068" sy="92068" algn="tr" rotWithShape="0">
                <a:schemeClr val="dk2">
                  <a:alpha val="89019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19" name="Google Shape;119;p26"/>
            <p:cNvSpPr/>
            <p:nvPr/>
          </p:nvSpPr>
          <p:spPr>
            <a:xfrm>
              <a:off x="7793979" y="2078398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254000" dist="254000" dir="18900000" algn="bl" rotWithShape="0">
                <a:schemeClr val="l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20" name="Google Shape;120;p26"/>
            <p:cNvSpPr/>
            <p:nvPr/>
          </p:nvSpPr>
          <p:spPr>
            <a:xfrm>
              <a:off x="7793978" y="2078398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21" name="Google Shape;121;p26"/>
            <p:cNvSpPr/>
            <p:nvPr/>
          </p:nvSpPr>
          <p:spPr>
            <a:xfrm>
              <a:off x="7793978" y="2071755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22" name="Google Shape;122;p26"/>
            <p:cNvSpPr/>
            <p:nvPr/>
          </p:nvSpPr>
          <p:spPr>
            <a:xfrm>
              <a:off x="7967695" y="2211445"/>
              <a:ext cx="2831623" cy="6121950"/>
            </a:xfrm>
            <a:prstGeom prst="roundRect">
              <a:avLst>
                <a:gd name="adj" fmla="val 16667"/>
              </a:avLst>
            </a:pr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sp>
        <p:nvSpPr>
          <p:cNvPr id="123" name="Google Shape;123;p26"/>
          <p:cNvSpPr>
            <a:spLocks noGrp="1"/>
          </p:cNvSpPr>
          <p:nvPr>
            <p:ph type="pic" idx="3"/>
          </p:nvPr>
        </p:nvSpPr>
        <p:spPr>
          <a:xfrm>
            <a:off x="9933843" y="3085152"/>
            <a:ext cx="1285581" cy="2788318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C3363D-2C16-43D6-8E73-CF7AB5623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30B046-EE6B-4CDE-9DCE-27EC079C5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52B29C-96FD-4DB1-A727-B8ADA5E7B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A1D0-0C15-4165-95FC-D3A1D8D6D54D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28413E-ADE6-4A39-91B5-F0779E6F5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12511F-633D-41F1-9361-56C5225A3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BF96D-972C-4383-A5A8-9DE68E51A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473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014FA4-4C64-4BDF-A8FC-18DD25C70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B3B0B9-36D2-4BC1-A55F-ED705AA0C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F8FA8A-1DB0-4F5B-B2C5-7E5A1BBF5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A1D0-0C15-4165-95FC-D3A1D8D6D54D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CE8957-94A3-4FC0-A63B-AF78CB32F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497548-EF87-41E3-BE16-BCD425EE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BF96D-972C-4383-A5A8-9DE68E51A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11857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385128-946F-4CBF-887C-2FBDFC0E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1DF568-1137-415D-8970-B928832AF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027B42-15C9-466E-8259-10DF79012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A1D0-0C15-4165-95FC-D3A1D8D6D54D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8A396A-3545-48DB-9ED4-B30F4228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3BA6BD-1337-4A5E-AE91-6878F3CF3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BF96D-972C-4383-A5A8-9DE68E51A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44721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8D4F65-8ECE-4CC3-9454-47B8CFA46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0594BC-0A0A-4219-8A65-5D430B859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B134510-1233-4D6D-BC72-2F4045481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8B71CE-3FA0-473C-87F0-C03AE2D84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A1D0-0C15-4165-95FC-D3A1D8D6D54D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0D7B92-4DB0-41FC-81D9-B10AAE5CA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61C3AB-2C0D-42F3-8A02-CAD07B87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BF96D-972C-4383-A5A8-9DE68E51A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29255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2D232D-06A9-4D1B-804A-CC4C3B4BB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38BE5D-7EFA-4F5F-A2F7-8AD5B60FC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037A07A-B4D4-41A0-B1E5-457C9460E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F765DC8-B55C-4B8A-9A6C-2E656EC42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B9E51F-A734-499D-871B-845C312600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ED63C44-AEB3-4357-9AFC-64752847E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A1D0-0C15-4165-95FC-D3A1D8D6D54D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6ECCCCB-2852-4047-B867-97AF919D8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F14B6F2-82D1-4A2E-A24B-95F52E05D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BF96D-972C-4383-A5A8-9DE68E51A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9363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D3AA91-14CF-4FCE-913A-DCF740196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B3EDAD3-A337-4725-BB26-725B7635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A1D0-0C15-4165-95FC-D3A1D8D6D54D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0A8DB92-54D3-45CA-A08A-A0A72C856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15705BF-4A51-4B0B-B77B-68E8BE4D4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BF96D-972C-4383-A5A8-9DE68E51A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757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F7535DD-0244-4DC9-ACAF-4DE3AE413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A1D0-0C15-4165-95FC-D3A1D8D6D54D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985E2B2-4CFD-4489-9353-0F5829314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6532B1-5B86-4D84-917C-133AA2E0B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BF96D-972C-4383-A5A8-9DE68E51A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2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Custom Layout">
  <p:cSld name="19_Custom 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>
            <a:spLocks noGrp="1"/>
          </p:cNvSpPr>
          <p:nvPr>
            <p:ph type="pic" idx="2"/>
          </p:nvPr>
        </p:nvSpPr>
        <p:spPr>
          <a:xfrm>
            <a:off x="4638722" y="2407547"/>
            <a:ext cx="2914556" cy="2914556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1DF28D-323F-41C6-AD02-07F89F07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15AA4E-9588-4751-9BF3-A97D1B6E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383CD4F-30E5-4985-839B-EF21F2D35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E43814-E6C2-431C-959E-E5FDF78FB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A1D0-0C15-4165-95FC-D3A1D8D6D54D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D75BCF-35FE-4C7E-8A43-9A0400AF5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8252AB-E1EF-4531-8AF6-E4E0A5E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BF96D-972C-4383-A5A8-9DE68E51A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9479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20CBD1-3340-4EA7-9C1C-3FA87DEB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03C9E0A-9D51-4875-B969-77DA030C79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A33A3CE-AB1D-4F03-816C-0F87870D3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ED4D4B-74C9-4AB4-A4EB-9CE069F10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A1D0-0C15-4165-95FC-D3A1D8D6D54D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A4410D4-F4C1-44C5-9798-5C14A0A4C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72A105A-6C54-48D7-9C41-09C6A8C3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BF96D-972C-4383-A5A8-9DE68E51A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44387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45368D-4CB0-432E-B535-E234795E1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1B47F5F-7C91-4212-8BA9-D4B6A508C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E09D81-24ED-45A9-B591-C418CCD79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A1D0-0C15-4165-95FC-D3A1D8D6D54D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FBC090-DE4C-4C08-B6BD-2D47682BC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474479-9FA3-46BD-BAEE-2BF131B1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BF96D-972C-4383-A5A8-9DE68E51A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0147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505561C-D8A1-4EC0-964C-DCECFD9615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D1F793B-3257-4DA9-862F-7C774CFAA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2D921A-C792-4AE2-9A7E-E9812A3B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A1D0-0C15-4165-95FC-D3A1D8D6D54D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EEF3D7-AF33-4AF2-8C78-990497076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3AC229-55DB-4EA2-9EF4-5A90B50B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BF96D-972C-4383-A5A8-9DE68E51A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172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747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>
            <a:spLocks noGrp="1"/>
          </p:cNvSpPr>
          <p:nvPr>
            <p:ph type="pic" idx="2"/>
          </p:nvPr>
        </p:nvSpPr>
        <p:spPr>
          <a:xfrm>
            <a:off x="8465527" y="1634495"/>
            <a:ext cx="2189905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27" name="Google Shape;27;p7"/>
          <p:cNvSpPr>
            <a:spLocks noGrp="1"/>
          </p:cNvSpPr>
          <p:nvPr>
            <p:ph type="pic" idx="3"/>
          </p:nvPr>
        </p:nvSpPr>
        <p:spPr>
          <a:xfrm>
            <a:off x="10835053" y="1634495"/>
            <a:ext cx="2189905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28" name="Google Shape;28;p7"/>
          <p:cNvSpPr>
            <a:spLocks noGrp="1"/>
          </p:cNvSpPr>
          <p:nvPr>
            <p:ph type="pic" idx="4"/>
          </p:nvPr>
        </p:nvSpPr>
        <p:spPr>
          <a:xfrm>
            <a:off x="6096000" y="1634495"/>
            <a:ext cx="2189905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>
            <a:spLocks noGrp="1"/>
          </p:cNvSpPr>
          <p:nvPr>
            <p:ph type="pic" idx="2"/>
          </p:nvPr>
        </p:nvSpPr>
        <p:spPr>
          <a:xfrm>
            <a:off x="1143000" y="3429000"/>
            <a:ext cx="9906000" cy="34290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>
            <a:spLocks noGrp="1"/>
          </p:cNvSpPr>
          <p:nvPr>
            <p:ph type="pic" idx="2"/>
          </p:nvPr>
        </p:nvSpPr>
        <p:spPr>
          <a:xfrm>
            <a:off x="4803361" y="1981200"/>
            <a:ext cx="2585278" cy="219109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34" name="Google Shape;34;p9"/>
          <p:cNvSpPr>
            <a:spLocks noGrp="1"/>
          </p:cNvSpPr>
          <p:nvPr>
            <p:ph type="pic" idx="3"/>
          </p:nvPr>
        </p:nvSpPr>
        <p:spPr>
          <a:xfrm>
            <a:off x="7774609" y="1981200"/>
            <a:ext cx="2585278" cy="219109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35" name="Google Shape;35;p9"/>
          <p:cNvSpPr>
            <a:spLocks noGrp="1"/>
          </p:cNvSpPr>
          <p:nvPr>
            <p:ph type="pic" idx="4"/>
          </p:nvPr>
        </p:nvSpPr>
        <p:spPr>
          <a:xfrm>
            <a:off x="1832113" y="1981200"/>
            <a:ext cx="2585278" cy="219109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>
            <a:spLocks noGrp="1"/>
          </p:cNvSpPr>
          <p:nvPr>
            <p:ph type="pic" idx="2"/>
          </p:nvPr>
        </p:nvSpPr>
        <p:spPr>
          <a:xfrm>
            <a:off x="392412" y="318448"/>
            <a:ext cx="5330813" cy="617669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Custom Layout">
  <p:cSld name="30_Custom Layou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>
            <a:spLocks noGrp="1"/>
          </p:cNvSpPr>
          <p:nvPr>
            <p:ph type="pic" idx="2"/>
          </p:nvPr>
        </p:nvSpPr>
        <p:spPr>
          <a:xfrm>
            <a:off x="8205576" y="932597"/>
            <a:ext cx="2843424" cy="5087203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>
            <a:spLocks noGrp="1"/>
          </p:cNvSpPr>
          <p:nvPr>
            <p:ph type="pic" idx="2"/>
          </p:nvPr>
        </p:nvSpPr>
        <p:spPr>
          <a:xfrm>
            <a:off x="4708032" y="-306781"/>
            <a:ext cx="7791450" cy="7472973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2"/>
          <p:cNvSpPr txBox="1"/>
          <p:nvPr/>
        </p:nvSpPr>
        <p:spPr>
          <a:xfrm>
            <a:off x="1044039" y="1926232"/>
            <a:ext cx="4872339" cy="1063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E13AB"/>
              </a:buClr>
              <a:buSzPts val="3400"/>
              <a:buFont typeface="Golos Text SemiBold"/>
              <a:buNone/>
            </a:pPr>
            <a:r>
              <a:rPr lang="ru-RU" sz="3400" b="1" i="0" u="none" strike="noStrike" cap="none">
                <a:solidFill>
                  <a:srgbClr val="7E13AB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Заголовок</a:t>
            </a:r>
            <a:r>
              <a:rPr lang="ru-RU" sz="3400" b="1" i="0" u="none" strike="noStrike" cap="none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 </a:t>
            </a:r>
            <a:br>
              <a:rPr lang="ru-RU" sz="3400" b="1" i="0" u="none" strike="noStrike" cap="none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</a:br>
            <a:r>
              <a:rPr lang="ru-RU" sz="3400" b="1" i="0" u="none" strike="noStrike" cap="none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в 2 строки </a:t>
            </a:r>
            <a:br>
              <a:rPr lang="ru-RU" sz="3400" b="0" i="0" u="none" strike="noStrike" cap="none">
                <a:solidFill>
                  <a:schemeClr val="accent1"/>
                </a:solidFill>
                <a:latin typeface="Golos Text"/>
                <a:ea typeface="Golos Text"/>
                <a:cs typeface="Golos Text"/>
                <a:sym typeface="Golos Text"/>
              </a:rPr>
            </a:br>
            <a:endParaRPr sz="3400" b="1" i="0" u="none" strike="noStrike" cap="none">
              <a:solidFill>
                <a:srgbClr val="7E13AB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1142999" y="3429000"/>
            <a:ext cx="456982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Текст</a:t>
            </a:r>
            <a:endParaRPr sz="1200" b="0" i="0" u="none" strike="noStrike" cap="none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70" r:id="rId20"/>
    <p:sldLayoutId id="2147483671" r:id="rId21"/>
    <p:sldLayoutId id="2147483672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20">
          <p15:clr>
            <a:srgbClr val="F26B43"/>
          </p15:clr>
        </p15:guide>
        <p15:guide id="4" pos="6960">
          <p15:clr>
            <a:srgbClr val="F26B43"/>
          </p15:clr>
        </p15:guide>
        <p15:guide id="5" orient="horz" pos="3792">
          <p15:clr>
            <a:srgbClr val="F26B43"/>
          </p15:clr>
        </p15:guide>
        <p15:guide id="6" orient="horz" pos="12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F86B69-0648-42DC-80E7-565EDE8B4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ABE033-59BC-4C03-BB42-D3EEEB22E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8E60A7-574E-47FC-85FE-3FCA3A6B41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9A1D0-0C15-4165-95FC-D3A1D8D6D54D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8F971A-427F-4ECE-8835-6587CC063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EA95C1-D1F2-45DC-AFFC-4D23EF558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BF96D-972C-4383-A5A8-9DE68E51A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44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abr.com/ru/articles/893356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7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6019801"/>
            <a:ext cx="2413481" cy="481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7"/>
          <p:cNvSpPr txBox="1"/>
          <p:nvPr/>
        </p:nvSpPr>
        <p:spPr>
          <a:xfrm>
            <a:off x="1143000" y="4115350"/>
            <a:ext cx="364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dirty="0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Русинова Залина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7"/>
          <p:cNvSpPr txBox="1"/>
          <p:nvPr/>
        </p:nvSpPr>
        <p:spPr>
          <a:xfrm>
            <a:off x="1143000" y="4530000"/>
            <a:ext cx="4309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rgbClr val="DBF4A7"/>
                </a:solidFill>
                <a:latin typeface="Golos Text"/>
                <a:ea typeface="Golos Text"/>
                <a:cs typeface="Golos Text"/>
                <a:sym typeface="Golos Text"/>
              </a:rPr>
              <a:t>Исследователь</a:t>
            </a:r>
            <a:r>
              <a:rPr lang="ru-RU" sz="1600" b="0" i="0" u="none" strike="noStrike" cap="none" dirty="0">
                <a:solidFill>
                  <a:srgbClr val="DBF4A7"/>
                </a:solidFill>
                <a:latin typeface="Golos Text"/>
                <a:ea typeface="Golos Text"/>
                <a:cs typeface="Golos Text"/>
                <a:sym typeface="Golos Text"/>
              </a:rPr>
              <a:t> UDV Group</a:t>
            </a:r>
            <a:endParaRPr sz="1600" b="0" i="0" u="none" strike="noStrike" cap="none" dirty="0">
              <a:solidFill>
                <a:srgbClr val="DBF4A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31" name="Google Shape;131;p27"/>
          <p:cNvSpPr txBox="1"/>
          <p:nvPr/>
        </p:nvSpPr>
        <p:spPr>
          <a:xfrm>
            <a:off x="1143000" y="1711842"/>
            <a:ext cx="611430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SzPts val="4000"/>
            </a:pPr>
            <a:r>
              <a:rPr lang="ru-RU" sz="4000" b="1" dirty="0">
                <a:solidFill>
                  <a:srgbClr val="F8F9FA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Применение графов знаний для создания ИИ ассистентов</a:t>
            </a:r>
            <a:endParaRPr sz="400" dirty="0">
              <a:solidFill>
                <a:srgbClr val="1F1F1F"/>
              </a:solidFill>
              <a:highlight>
                <a:srgbClr val="F8F9FA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0;p41">
            <a:extLst>
              <a:ext uri="{FF2B5EF4-FFF2-40B4-BE49-F238E27FC236}">
                <a16:creationId xmlns:a16="http://schemas.microsoft.com/office/drawing/2014/main" id="{70677D96-1FC1-4925-9A7B-195176719457}"/>
              </a:ext>
            </a:extLst>
          </p:cNvPr>
          <p:cNvSpPr txBox="1"/>
          <p:nvPr/>
        </p:nvSpPr>
        <p:spPr>
          <a:xfrm>
            <a:off x="1635760" y="1405010"/>
            <a:ext cx="6797039" cy="2543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SzPts val="2400"/>
            </a:pPr>
            <a:r>
              <a:rPr kumimoji="0" lang="ru-RU" sz="59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rPr>
              <a:t>Этап 2</a:t>
            </a:r>
            <a:br>
              <a:rPr kumimoji="0" lang="ru-RU" sz="59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rPr>
            </a:br>
            <a:r>
              <a:rPr lang="ru-RU" sz="5900" dirty="0">
                <a:solidFill>
                  <a:srgbClr val="763186"/>
                </a:solidFill>
                <a:latin typeface="Golos Text"/>
                <a:ea typeface="Golos Text"/>
                <a:cs typeface="Golos Text"/>
                <a:sym typeface="Golos Text"/>
              </a:rPr>
              <a:t>Загрузка данных в </a:t>
            </a:r>
            <a:r>
              <a:rPr lang="en-US" sz="5900" dirty="0">
                <a:solidFill>
                  <a:srgbClr val="763186"/>
                </a:solidFill>
                <a:latin typeface="Golos Text"/>
                <a:ea typeface="Golos Text"/>
                <a:cs typeface="Golos Text"/>
                <a:sym typeface="Golos Text"/>
              </a:rPr>
              <a:t>neo4j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B2027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</p:spTree>
    <p:extLst>
      <p:ext uri="{BB962C8B-B14F-4D97-AF65-F5344CB8AC3E}">
        <p14:creationId xmlns:p14="http://schemas.microsoft.com/office/powerpoint/2010/main" val="1014848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/>
          <p:nvPr/>
        </p:nvSpPr>
        <p:spPr>
          <a:xfrm>
            <a:off x="197050" y="236787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0B2027"/>
              </a:buClr>
              <a:buSzPts val="3400"/>
            </a:pPr>
            <a:r>
              <a:rPr lang="en-US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Neo4j</a:t>
            </a:r>
            <a:r>
              <a:rPr lang="ru-RU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. </a:t>
            </a:r>
            <a:r>
              <a:rPr lang="ru-RU" sz="3400" b="1" dirty="0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Импорт данных</a:t>
            </a:r>
            <a:endParaRPr sz="3400" b="1" i="0" u="none" strike="noStrike" cap="none" dirty="0">
              <a:solidFill>
                <a:srgbClr val="00D29D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2AD8B47-802D-4234-8BB4-A81959894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03" y="1365122"/>
            <a:ext cx="5061358" cy="4724393"/>
          </a:xfrm>
          <a:prstGeom prst="rect">
            <a:avLst/>
          </a:prstGeom>
        </p:spPr>
      </p:pic>
      <p:pic>
        <p:nvPicPr>
          <p:cNvPr id="39" name="Picture 10" descr="An animation showing creating a relationship between a Person and a Movie node">
            <a:extLst>
              <a:ext uri="{FF2B5EF4-FFF2-40B4-BE49-F238E27FC236}">
                <a16:creationId xmlns:a16="http://schemas.microsoft.com/office/drawing/2014/main" id="{E006D765-18DA-49F0-BDD9-DD33CDCF219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813" y="1690688"/>
            <a:ext cx="57150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08CB0EE-5355-4080-B720-A7F75E939768}"/>
              </a:ext>
            </a:extLst>
          </p:cNvPr>
          <p:cNvSpPr/>
          <p:nvPr/>
        </p:nvSpPr>
        <p:spPr>
          <a:xfrm>
            <a:off x="115770" y="712549"/>
            <a:ext cx="6053260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38100" lvl="0">
              <a:lnSpc>
                <a:spcPct val="128571"/>
              </a:lnSpc>
            </a:pP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В </a:t>
            </a:r>
            <a:r>
              <a:rPr lang="en-US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neo4j </a:t>
            </a: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есть способы загрузки данных на разные случаи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/>
          <p:nvPr/>
        </p:nvSpPr>
        <p:spPr>
          <a:xfrm>
            <a:off x="197050" y="812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3400"/>
              <a:buFont typeface="Golos Text SemiBold"/>
              <a:buNone/>
            </a:pPr>
            <a:r>
              <a:rPr lang="en-US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Neo4j</a:t>
            </a:r>
            <a:r>
              <a:rPr lang="ru-RU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. </a:t>
            </a:r>
            <a:r>
              <a:rPr lang="ru-RU" sz="3400" b="1" dirty="0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Схема</a:t>
            </a:r>
            <a:endParaRPr sz="3400" b="1" i="0" u="none" strike="noStrike" cap="none" dirty="0">
              <a:solidFill>
                <a:srgbClr val="00D29D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364" name="Google Shape;364;p36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329749"/>
            <a:ext cx="259988" cy="13030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36"/>
          <p:cNvGrpSpPr/>
          <p:nvPr/>
        </p:nvGrpSpPr>
        <p:grpSpPr>
          <a:xfrm>
            <a:off x="3476618" y="2382684"/>
            <a:ext cx="84000" cy="84000"/>
            <a:chOff x="2977322" y="5785161"/>
            <a:chExt cx="84000" cy="84000"/>
          </a:xfrm>
        </p:grpSpPr>
        <p:sp>
          <p:nvSpPr>
            <p:cNvPr id="367" name="Google Shape;367;p36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dist="63500" dir="8100000" algn="tr" rotWithShape="0">
                <a:schemeClr val="dk2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rgbClr val="DBF4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" name="Объект 3">
            <a:extLst>
              <a:ext uri="{FF2B5EF4-FFF2-40B4-BE49-F238E27FC236}">
                <a16:creationId xmlns:a16="http://schemas.microsoft.com/office/drawing/2014/main" id="{2AC9E453-C5EB-4046-A8E9-EB4F3B156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6074" y="1690688"/>
            <a:ext cx="6639852" cy="4248743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693761B-9F7B-41B2-A65A-75314BC4429D}"/>
              </a:ext>
            </a:extLst>
          </p:cNvPr>
          <p:cNvSpPr/>
          <p:nvPr/>
        </p:nvSpPr>
        <p:spPr>
          <a:xfrm>
            <a:off x="196821" y="538316"/>
            <a:ext cx="6269665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38100" lvl="0">
              <a:lnSpc>
                <a:spcPct val="128571"/>
              </a:lnSpc>
            </a:pP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Начинать создание графа знаний нужно со схемы данных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 txBox="1"/>
          <p:nvPr/>
        </p:nvSpPr>
        <p:spPr>
          <a:xfrm>
            <a:off x="197050" y="812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0B2027"/>
              </a:buClr>
              <a:buSzPts val="3400"/>
            </a:pPr>
            <a:r>
              <a:rPr lang="en-US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Neo4j</a:t>
            </a:r>
            <a:r>
              <a:rPr lang="ru-RU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. </a:t>
            </a:r>
            <a:r>
              <a:rPr lang="ru-RU" sz="3400" b="1" dirty="0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Создание ограничений</a:t>
            </a:r>
            <a:endParaRPr sz="3400" b="1" i="0" u="none" strike="noStrike" cap="none" dirty="0">
              <a:solidFill>
                <a:srgbClr val="00D29D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69532BB5-1869-447E-9F88-A254A9CF37E1}"/>
              </a:ext>
            </a:extLst>
          </p:cNvPr>
          <p:cNvSpPr txBox="1">
            <a:spLocks/>
          </p:cNvSpPr>
          <p:nvPr/>
        </p:nvSpPr>
        <p:spPr>
          <a:xfrm>
            <a:off x="354724" y="1423424"/>
            <a:ext cx="10515600" cy="1884527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b="1" dirty="0" err="1"/>
              <a:t>Constraints</a:t>
            </a:r>
            <a:r>
              <a:rPr lang="ru-RU" dirty="0"/>
              <a:t> играют важную роль в </a:t>
            </a:r>
            <a:r>
              <a:rPr lang="ru-RU" dirty="0" err="1"/>
              <a:t>графовых</a:t>
            </a:r>
            <a:r>
              <a:rPr lang="ru-RU" dirty="0"/>
              <a:t> системах баз данных, обеспечивая целостность данных и снижая избыточность. Они гарантируют, что в базу вводятся только допустимые данные. </a:t>
            </a:r>
          </a:p>
          <a:p>
            <a:r>
              <a:rPr lang="ru-RU" dirty="0"/>
              <a:t>Некоторые типы ограничений:</a:t>
            </a:r>
          </a:p>
          <a:p>
            <a:r>
              <a:rPr lang="ru-RU" b="1" dirty="0"/>
              <a:t>Существование (</a:t>
            </a:r>
            <a:r>
              <a:rPr lang="ru-RU" b="1" dirty="0" err="1"/>
              <a:t>existence</a:t>
            </a:r>
            <a:r>
              <a:rPr lang="ru-RU" b="1" dirty="0"/>
              <a:t>)</a:t>
            </a:r>
            <a:r>
              <a:rPr lang="ru-RU" dirty="0"/>
              <a:t>. Обеспечивает наличие определённых данных в базе.</a:t>
            </a:r>
          </a:p>
          <a:p>
            <a:r>
              <a:rPr lang="ru-RU" b="1" dirty="0"/>
              <a:t>Уникальность (</a:t>
            </a:r>
            <a:r>
              <a:rPr lang="ru-RU" b="1" dirty="0" err="1"/>
              <a:t>uniqueness</a:t>
            </a:r>
            <a:r>
              <a:rPr lang="ru-RU" b="1" dirty="0"/>
              <a:t>)</a:t>
            </a:r>
            <a:r>
              <a:rPr lang="ru-RU" dirty="0"/>
              <a:t>. Гарантирует, что определённые пары «метка — свойство» остаются уникальными для всех записей.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01B4AFA-76D8-45DD-BD53-6BA093CD3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24" y="3871532"/>
            <a:ext cx="5220429" cy="1571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E4F1A5B-3393-44EA-B516-6A8A3814B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942" y="3919163"/>
            <a:ext cx="6020640" cy="1524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4E31BF38-0E47-4593-81FD-DF740FFC53D8}"/>
              </a:ext>
            </a:extLst>
          </p:cNvPr>
          <p:cNvSpPr/>
          <p:nvPr/>
        </p:nvSpPr>
        <p:spPr>
          <a:xfrm>
            <a:off x="183620" y="649777"/>
            <a:ext cx="8057014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38100" lvl="0">
              <a:lnSpc>
                <a:spcPct val="128571"/>
              </a:lnSpc>
            </a:pPr>
            <a:r>
              <a:rPr lang="ru-RU" sz="2400" i="1" dirty="0" err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Constraints</a:t>
            </a: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обеспечивают целостность данных и защиту от ошибок ввода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 txBox="1"/>
          <p:nvPr/>
        </p:nvSpPr>
        <p:spPr>
          <a:xfrm>
            <a:off x="197050" y="812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0B2027"/>
              </a:buClr>
              <a:buSzPts val="3400"/>
            </a:pPr>
            <a:r>
              <a:rPr lang="ru-RU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Создание сущностей. </a:t>
            </a:r>
            <a:r>
              <a:rPr lang="ru-RU" sz="3400" b="1" dirty="0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Виды графов в </a:t>
            </a:r>
            <a:r>
              <a:rPr lang="ru-RU" sz="3400" b="1" dirty="0" err="1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GenAI</a:t>
            </a:r>
            <a:r>
              <a:rPr lang="ru-RU" sz="3400" b="1" dirty="0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 приложениях</a:t>
            </a:r>
            <a:endParaRPr kumimoji="0" sz="3400" b="1" i="0" u="none" strike="noStrike" kern="0" cap="none" spc="0" normalizeH="0" baseline="0" noProof="0" dirty="0">
              <a:ln>
                <a:noFill/>
              </a:ln>
              <a:solidFill>
                <a:srgbClr val="00D29D"/>
              </a:solidFill>
              <a:effectLst/>
              <a:uLnTx/>
              <a:uFillTx/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2B47A0-7278-4850-8DFC-0AF98120A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50" y="1690688"/>
            <a:ext cx="10926700" cy="5010849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D9C5C2-B9B1-4767-9AAF-800A03B51B9D}"/>
              </a:ext>
            </a:extLst>
          </p:cNvPr>
          <p:cNvSpPr/>
          <p:nvPr/>
        </p:nvSpPr>
        <p:spPr>
          <a:xfrm>
            <a:off x="197050" y="933383"/>
            <a:ext cx="9095760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38100" lvl="0">
              <a:lnSpc>
                <a:spcPct val="128571"/>
              </a:lnSpc>
            </a:pP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В текущей реализации используется только </a:t>
            </a:r>
            <a:r>
              <a:rPr lang="en-US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Domain Layer</a:t>
            </a: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представление сущностей</a:t>
            </a:r>
          </a:p>
        </p:txBody>
      </p:sp>
    </p:spTree>
    <p:extLst>
      <p:ext uri="{BB962C8B-B14F-4D97-AF65-F5344CB8AC3E}">
        <p14:creationId xmlns:p14="http://schemas.microsoft.com/office/powerpoint/2010/main" val="272320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 txBox="1"/>
          <p:nvPr/>
        </p:nvSpPr>
        <p:spPr>
          <a:xfrm>
            <a:off x="197050" y="812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0B2027"/>
              </a:buClr>
              <a:buSzPts val="3400"/>
            </a:pPr>
            <a:r>
              <a:rPr kumimoji="0" lang="ru-RU" sz="3400" b="1" i="0" u="none" strike="noStrike" kern="0" cap="none" spc="0" normalizeH="0" baseline="0" noProof="0" dirty="0">
                <a:ln>
                  <a:noFill/>
                </a:ln>
                <a:solidFill>
                  <a:srgbClr val="0B2027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Создание сущностей</a:t>
            </a:r>
            <a:endParaRPr kumimoji="0" sz="3400" b="1" i="0" u="none" strike="noStrike" kern="0" cap="none" spc="0" normalizeH="0" baseline="0" noProof="0" dirty="0">
              <a:ln>
                <a:noFill/>
              </a:ln>
              <a:solidFill>
                <a:srgbClr val="00D29D"/>
              </a:solidFill>
              <a:effectLst/>
              <a:uLnTx/>
              <a:uFillTx/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A8B93D-A7DA-450D-B45E-4154FEAD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34394"/>
            <a:ext cx="6115904" cy="5058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3B3213C3-4B03-4CB1-B109-CAE4A3BF5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656541"/>
              </p:ext>
            </p:extLst>
          </p:nvPr>
        </p:nvGraphicFramePr>
        <p:xfrm>
          <a:off x="7336219" y="2285708"/>
          <a:ext cx="4452883" cy="3114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452883">
                  <a:extLst>
                    <a:ext uri="{9D8B030D-6E8A-4147-A177-3AD203B41FA5}">
                      <a16:colId xmlns:a16="http://schemas.microsoft.com/office/drawing/2014/main" val="3218517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Типы данных, которые могут храниться в </a:t>
                      </a:r>
                      <a:r>
                        <a:rPr lang="en-US"/>
                        <a:t>Neo4j </a:t>
                      </a:r>
                      <a:r>
                        <a:rPr lang="ru-RU"/>
                        <a:t>как свойства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05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899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63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 (decimal values)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530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332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Date/Datetime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630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Point (spatial)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86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Lists of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009426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A44451A-9CC6-421D-B408-325CAA6DA620}"/>
              </a:ext>
            </a:extLst>
          </p:cNvPr>
          <p:cNvSpPr/>
          <p:nvPr/>
        </p:nvSpPr>
        <p:spPr>
          <a:xfrm>
            <a:off x="197050" y="536444"/>
            <a:ext cx="5267789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38100" lvl="0">
              <a:lnSpc>
                <a:spcPct val="128571"/>
              </a:lnSpc>
            </a:pP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Пример </a:t>
            </a:r>
            <a:r>
              <a:rPr lang="en-US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Cypher-</a:t>
            </a: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запроса для создания сущностей</a:t>
            </a:r>
          </a:p>
        </p:txBody>
      </p:sp>
    </p:spTree>
    <p:extLst>
      <p:ext uri="{BB962C8B-B14F-4D97-AF65-F5344CB8AC3E}">
        <p14:creationId xmlns:p14="http://schemas.microsoft.com/office/powerpoint/2010/main" val="191663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 txBox="1"/>
          <p:nvPr/>
        </p:nvSpPr>
        <p:spPr>
          <a:xfrm>
            <a:off x="197050" y="812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0B2027"/>
              </a:buClr>
              <a:buSzPts val="3400"/>
            </a:pPr>
            <a:r>
              <a:rPr lang="ru-RU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Создание отношений</a:t>
            </a:r>
            <a:endParaRPr kumimoji="0" sz="3400" b="1" i="0" u="none" strike="noStrike" kern="0" cap="none" spc="0" normalizeH="0" baseline="0" noProof="0" dirty="0">
              <a:ln>
                <a:noFill/>
              </a:ln>
              <a:solidFill>
                <a:srgbClr val="00D29D"/>
              </a:solidFill>
              <a:effectLst/>
              <a:uLnTx/>
              <a:uFillTx/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1B4CCC-5FD6-4CC4-960D-7AEC0FCDD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20218"/>
            <a:ext cx="8023995" cy="252565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3CC66A-5988-4F11-AF81-BC80B780579C}"/>
              </a:ext>
            </a:extLst>
          </p:cNvPr>
          <p:cNvSpPr/>
          <p:nvPr/>
        </p:nvSpPr>
        <p:spPr>
          <a:xfrm>
            <a:off x="197050" y="536444"/>
            <a:ext cx="5319085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38100" lvl="0">
              <a:lnSpc>
                <a:spcPct val="128571"/>
              </a:lnSpc>
            </a:pP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Пример </a:t>
            </a:r>
            <a:r>
              <a:rPr lang="en-US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Cypher-</a:t>
            </a: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запроса для создания отношений</a:t>
            </a:r>
          </a:p>
        </p:txBody>
      </p:sp>
    </p:spTree>
    <p:extLst>
      <p:ext uri="{BB962C8B-B14F-4D97-AF65-F5344CB8AC3E}">
        <p14:creationId xmlns:p14="http://schemas.microsoft.com/office/powerpoint/2010/main" val="226804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 txBox="1"/>
          <p:nvPr/>
        </p:nvSpPr>
        <p:spPr>
          <a:xfrm>
            <a:off x="197050" y="812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0B2027"/>
              </a:buClr>
              <a:buSzPts val="3400"/>
            </a:pPr>
            <a:r>
              <a:rPr lang="ru-RU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Создание </a:t>
            </a:r>
            <a:r>
              <a:rPr lang="ru-RU" sz="3400" b="1" dirty="0" err="1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эмбеддингов</a:t>
            </a:r>
            <a:endParaRPr kumimoji="0" sz="3400" b="1" i="0" u="none" strike="noStrike" kern="0" cap="none" spc="0" normalizeH="0" baseline="0" noProof="0" dirty="0">
              <a:ln>
                <a:noFill/>
              </a:ln>
              <a:solidFill>
                <a:srgbClr val="00D29D"/>
              </a:solidFill>
              <a:effectLst/>
              <a:uLnTx/>
              <a:uFillTx/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F1DB68-84A5-4A03-85EC-E341680AF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44" y="1667962"/>
            <a:ext cx="6530422" cy="4824913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F2BFEA5-9E2D-4C49-8CB6-1E590C32C1A9}"/>
              </a:ext>
            </a:extLst>
          </p:cNvPr>
          <p:cNvSpPr/>
          <p:nvPr/>
        </p:nvSpPr>
        <p:spPr>
          <a:xfrm>
            <a:off x="7630511" y="1325177"/>
            <a:ext cx="410954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driver.</a:t>
            </a:r>
            <a:r>
              <a:rPr lang="ru-RU" dirty="0" err="1">
                <a:solidFill>
                  <a:srgbClr val="0070C0"/>
                </a:solidFill>
              </a:rPr>
              <a:t>execute_query</a:t>
            </a:r>
            <a:r>
              <a:rPr lang="ru-RU" dirty="0"/>
              <a:t>(""«</a:t>
            </a:r>
          </a:p>
          <a:p>
            <a:r>
              <a:rPr lang="ru-RU" dirty="0">
                <a:solidFill>
                  <a:srgbClr val="FF0000"/>
                </a:solidFill>
              </a:rPr>
              <a:t>LOAD CSV WITH HEADERS</a:t>
            </a:r>
          </a:p>
          <a:p>
            <a:r>
              <a:rPr lang="ru-RU" dirty="0">
                <a:solidFill>
                  <a:srgbClr val="FF0000"/>
                </a:solidFill>
              </a:rPr>
              <a:t>FROM "file:///service_emb.csv" AS </a:t>
            </a:r>
            <a:r>
              <a:rPr lang="ru-RU" dirty="0" err="1">
                <a:solidFill>
                  <a:srgbClr val="FF0000"/>
                </a:solidFill>
              </a:rPr>
              <a:t>row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ru-RU" dirty="0">
                <a:solidFill>
                  <a:srgbClr val="FF0000"/>
                </a:solidFill>
              </a:rPr>
              <a:t>MERGE (</a:t>
            </a:r>
            <a:r>
              <a:rPr lang="ru-RU" dirty="0" err="1">
                <a:solidFill>
                  <a:srgbClr val="FF0000"/>
                </a:solidFill>
              </a:rPr>
              <a:t>s:Service</a:t>
            </a:r>
            <a:r>
              <a:rPr lang="ru-RU" dirty="0">
                <a:solidFill>
                  <a:srgbClr val="FF0000"/>
                </a:solidFill>
              </a:rPr>
              <a:t> {</a:t>
            </a:r>
            <a:r>
              <a:rPr lang="ru-RU" dirty="0" err="1">
                <a:solidFill>
                  <a:srgbClr val="FF0000"/>
                </a:solidFill>
              </a:rPr>
              <a:t>idService</a:t>
            </a:r>
            <a:r>
              <a:rPr lang="ru-RU" dirty="0">
                <a:solidFill>
                  <a:srgbClr val="FF0000"/>
                </a:solidFill>
              </a:rPr>
              <a:t>: </a:t>
            </a:r>
            <a:r>
              <a:rPr lang="ru-RU" dirty="0" err="1">
                <a:solidFill>
                  <a:srgbClr val="FF0000"/>
                </a:solidFill>
              </a:rPr>
              <a:t>toInteger</a:t>
            </a:r>
            <a:r>
              <a:rPr lang="ru-RU" dirty="0">
                <a:solidFill>
                  <a:srgbClr val="FF0000"/>
                </a:solidFill>
              </a:rPr>
              <a:t>(</a:t>
            </a:r>
            <a:r>
              <a:rPr lang="ru-RU" dirty="0" err="1">
                <a:solidFill>
                  <a:srgbClr val="FF0000"/>
                </a:solidFill>
              </a:rPr>
              <a:t>row.idService</a:t>
            </a:r>
            <a:r>
              <a:rPr lang="ru-RU" dirty="0">
                <a:solidFill>
                  <a:srgbClr val="FF0000"/>
                </a:solidFill>
              </a:rPr>
              <a:t>)})</a:t>
            </a:r>
          </a:p>
          <a:p>
            <a:r>
              <a:rPr lang="ru-RU" dirty="0">
                <a:solidFill>
                  <a:srgbClr val="FF0000"/>
                </a:solidFill>
              </a:rPr>
              <a:t>WITH </a:t>
            </a:r>
            <a:r>
              <a:rPr lang="ru-RU" dirty="0" err="1">
                <a:solidFill>
                  <a:srgbClr val="FF0000"/>
                </a:solidFill>
              </a:rPr>
              <a:t>row,s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ru-RU" dirty="0">
                <a:solidFill>
                  <a:srgbClr val="FF0000"/>
                </a:solidFill>
              </a:rPr>
              <a:t>CALL </a:t>
            </a:r>
            <a:r>
              <a:rPr lang="ru-RU" dirty="0" err="1">
                <a:solidFill>
                  <a:srgbClr val="FF0000"/>
                </a:solidFill>
              </a:rPr>
              <a:t>db.create.setNodeVectorProperty</a:t>
            </a:r>
            <a:r>
              <a:rPr lang="ru-RU" dirty="0">
                <a:solidFill>
                  <a:srgbClr val="FF0000"/>
                </a:solidFill>
              </a:rPr>
              <a:t>(s, '</a:t>
            </a:r>
            <a:r>
              <a:rPr lang="ru-RU" dirty="0" err="1">
                <a:solidFill>
                  <a:srgbClr val="FF0000"/>
                </a:solidFill>
              </a:rPr>
              <a:t>embedding</a:t>
            </a:r>
            <a:r>
              <a:rPr lang="ru-RU" dirty="0">
                <a:solidFill>
                  <a:srgbClr val="FF0000"/>
                </a:solidFill>
              </a:rPr>
              <a:t>', </a:t>
            </a:r>
            <a:r>
              <a:rPr lang="ru-RU" dirty="0" err="1">
                <a:solidFill>
                  <a:srgbClr val="FF0000"/>
                </a:solidFill>
              </a:rPr>
              <a:t>apoc.convert.fromJsonList</a:t>
            </a:r>
            <a:r>
              <a:rPr lang="ru-RU" dirty="0">
                <a:solidFill>
                  <a:srgbClr val="FF0000"/>
                </a:solidFill>
              </a:rPr>
              <a:t>(</a:t>
            </a:r>
            <a:r>
              <a:rPr lang="ru-RU" dirty="0" err="1">
                <a:solidFill>
                  <a:srgbClr val="FF0000"/>
                </a:solidFill>
              </a:rPr>
              <a:t>row.name_embedding</a:t>
            </a:r>
            <a:r>
              <a:rPr lang="ru-RU" dirty="0">
                <a:solidFill>
                  <a:srgbClr val="FF0000"/>
                </a:solidFill>
              </a:rPr>
              <a:t>))</a:t>
            </a:r>
          </a:p>
          <a:p>
            <a:r>
              <a:rPr lang="ru-RU" dirty="0"/>
              <a:t>""")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5918CE-C09A-4615-A2C2-DB99A40E07EF}"/>
              </a:ext>
            </a:extLst>
          </p:cNvPr>
          <p:cNvSpPr/>
          <p:nvPr/>
        </p:nvSpPr>
        <p:spPr>
          <a:xfrm>
            <a:off x="7588470" y="4464498"/>
            <a:ext cx="46035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driver.</a:t>
            </a:r>
            <a:r>
              <a:rPr lang="ru-RU" dirty="0" err="1">
                <a:solidFill>
                  <a:srgbClr val="0070C0"/>
                </a:solidFill>
              </a:rPr>
              <a:t>execute_query</a:t>
            </a:r>
            <a:r>
              <a:rPr lang="ru-RU" dirty="0"/>
              <a:t>("""</a:t>
            </a:r>
          </a:p>
          <a:p>
            <a:r>
              <a:rPr lang="ru-RU" dirty="0">
                <a:solidFill>
                  <a:srgbClr val="FF0000"/>
                </a:solidFill>
              </a:rPr>
              <a:t>CREATE VECTOR INDEX </a:t>
            </a:r>
            <a:r>
              <a:rPr lang="ru-RU" dirty="0" err="1">
                <a:solidFill>
                  <a:srgbClr val="FF0000"/>
                </a:solidFill>
              </a:rPr>
              <a:t>services</a:t>
            </a:r>
            <a:r>
              <a:rPr lang="ru-RU" dirty="0">
                <a:solidFill>
                  <a:srgbClr val="FF0000"/>
                </a:solidFill>
              </a:rPr>
              <a:t> IF NOT EXISTS</a:t>
            </a:r>
          </a:p>
          <a:p>
            <a:r>
              <a:rPr lang="ru-RU" dirty="0">
                <a:solidFill>
                  <a:srgbClr val="FF0000"/>
                </a:solidFill>
              </a:rPr>
              <a:t>FOR (</a:t>
            </a:r>
            <a:r>
              <a:rPr lang="ru-RU" dirty="0" err="1">
                <a:solidFill>
                  <a:srgbClr val="FF0000"/>
                </a:solidFill>
              </a:rPr>
              <a:t>s:Service</a:t>
            </a:r>
            <a:r>
              <a:rPr lang="ru-RU" dirty="0">
                <a:solidFill>
                  <a:srgbClr val="FF0000"/>
                </a:solidFill>
              </a:rPr>
              <a:t>)</a:t>
            </a:r>
          </a:p>
          <a:p>
            <a:r>
              <a:rPr lang="ru-RU" dirty="0">
                <a:solidFill>
                  <a:srgbClr val="FF0000"/>
                </a:solidFill>
              </a:rPr>
              <a:t>ON </a:t>
            </a:r>
            <a:r>
              <a:rPr lang="ru-RU" dirty="0" err="1">
                <a:solidFill>
                  <a:srgbClr val="FF0000"/>
                </a:solidFill>
              </a:rPr>
              <a:t>s.embedding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ru-RU" dirty="0">
                <a:solidFill>
                  <a:srgbClr val="FF0000"/>
                </a:solidFill>
              </a:rPr>
              <a:t>OPTIONS {</a:t>
            </a:r>
            <a:r>
              <a:rPr lang="ru-RU" dirty="0" err="1">
                <a:solidFill>
                  <a:srgbClr val="FF0000"/>
                </a:solidFill>
              </a:rPr>
              <a:t>indexConfig</a:t>
            </a:r>
            <a:r>
              <a:rPr lang="ru-RU" dirty="0">
                <a:solidFill>
                  <a:srgbClr val="FF0000"/>
                </a:solidFill>
              </a:rPr>
              <a:t>: </a:t>
            </a:r>
          </a:p>
          <a:p>
            <a:r>
              <a:rPr lang="ru-RU" dirty="0">
                <a:solidFill>
                  <a:srgbClr val="FF0000"/>
                </a:solidFill>
              </a:rPr>
              <a:t>{ `</a:t>
            </a:r>
            <a:r>
              <a:rPr lang="ru-RU" dirty="0" err="1">
                <a:solidFill>
                  <a:srgbClr val="FF0000"/>
                </a:solidFill>
              </a:rPr>
              <a:t>vector.dimensions</a:t>
            </a:r>
            <a:r>
              <a:rPr lang="ru-RU" dirty="0">
                <a:solidFill>
                  <a:srgbClr val="FF0000"/>
                </a:solidFill>
              </a:rPr>
              <a:t>`: 1536, </a:t>
            </a:r>
          </a:p>
          <a:p>
            <a:r>
              <a:rPr lang="ru-RU" dirty="0">
                <a:solidFill>
                  <a:srgbClr val="FF0000"/>
                </a:solidFill>
              </a:rPr>
              <a:t>`</a:t>
            </a:r>
            <a:r>
              <a:rPr lang="ru-RU" dirty="0" err="1">
                <a:solidFill>
                  <a:srgbClr val="FF0000"/>
                </a:solidFill>
              </a:rPr>
              <a:t>vector.similarity_function</a:t>
            </a:r>
            <a:r>
              <a:rPr lang="ru-RU" dirty="0">
                <a:solidFill>
                  <a:srgbClr val="FF0000"/>
                </a:solidFill>
              </a:rPr>
              <a:t>`: '</a:t>
            </a:r>
            <a:r>
              <a:rPr lang="ru-RU" dirty="0" err="1">
                <a:solidFill>
                  <a:srgbClr val="FF0000"/>
                </a:solidFill>
              </a:rPr>
              <a:t>cosine</a:t>
            </a:r>
            <a:r>
              <a:rPr lang="ru-RU" dirty="0">
                <a:solidFill>
                  <a:srgbClr val="FF0000"/>
                </a:solidFill>
              </a:rPr>
              <a:t>’}}</a:t>
            </a:r>
          </a:p>
          <a:p>
            <a:r>
              <a:rPr lang="ru-RU" dirty="0"/>
              <a:t>""")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2D6FD5D-F7C1-485D-A442-299D2FFC27E9}"/>
              </a:ext>
            </a:extLst>
          </p:cNvPr>
          <p:cNvSpPr/>
          <p:nvPr/>
        </p:nvSpPr>
        <p:spPr>
          <a:xfrm>
            <a:off x="197050" y="536444"/>
            <a:ext cx="8513869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38100" lvl="0">
              <a:lnSpc>
                <a:spcPct val="128571"/>
              </a:lnSpc>
            </a:pP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В </a:t>
            </a:r>
            <a:r>
              <a:rPr lang="en-US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neo4j </a:t>
            </a: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есть встроенная поддержка поиска по </a:t>
            </a:r>
            <a:r>
              <a:rPr lang="ru-RU" sz="2400" i="1" dirty="0" err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эмбеддингам</a:t>
            </a: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и ключевым словам</a:t>
            </a:r>
          </a:p>
        </p:txBody>
      </p:sp>
    </p:spTree>
    <p:extLst>
      <p:ext uri="{BB962C8B-B14F-4D97-AF65-F5344CB8AC3E}">
        <p14:creationId xmlns:p14="http://schemas.microsoft.com/office/powerpoint/2010/main" val="249271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 txBox="1"/>
          <p:nvPr/>
        </p:nvSpPr>
        <p:spPr>
          <a:xfrm>
            <a:off x="197050" y="812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3400"/>
              <a:buFont typeface="Arial"/>
              <a:buNone/>
              <a:tabLst/>
              <a:defRPr/>
            </a:pPr>
            <a:r>
              <a:rPr kumimoji="0" lang="en-US" sz="3400" b="1" i="0" u="none" strike="noStrike" kern="0" cap="none" spc="0" normalizeH="0" baseline="0" noProof="0" dirty="0">
                <a:ln>
                  <a:noFill/>
                </a:ln>
                <a:solidFill>
                  <a:srgbClr val="0B2027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Neo4j</a:t>
            </a:r>
            <a:r>
              <a:rPr kumimoji="0" lang="ru-RU" sz="3400" b="1" i="0" u="none" strike="noStrike" kern="0" cap="none" spc="0" normalizeH="0" baseline="0" noProof="0" dirty="0">
                <a:ln>
                  <a:noFill/>
                </a:ln>
                <a:solidFill>
                  <a:srgbClr val="0B2027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. </a:t>
            </a:r>
            <a:r>
              <a:rPr kumimoji="0" lang="ru-RU" sz="34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Результат</a:t>
            </a:r>
            <a:endParaRPr kumimoji="0" sz="3400" b="1" i="0" u="none" strike="noStrike" kern="0" cap="none" spc="0" normalizeH="0" baseline="0" noProof="0" dirty="0">
              <a:ln>
                <a:noFill/>
              </a:ln>
              <a:solidFill>
                <a:srgbClr val="00D29D"/>
              </a:solidFill>
              <a:effectLst/>
              <a:uLnTx/>
              <a:uFillTx/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5A22BA-E441-41DC-8A67-D83EF2ED4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607" y="1458420"/>
            <a:ext cx="8886786" cy="5034455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6B670C4-3595-456A-8C23-C9F31E1B0D1D}"/>
              </a:ext>
            </a:extLst>
          </p:cNvPr>
          <p:cNvSpPr/>
          <p:nvPr/>
        </p:nvSpPr>
        <p:spPr>
          <a:xfrm>
            <a:off x="197050" y="536444"/>
            <a:ext cx="5505033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38100" lvl="0">
              <a:lnSpc>
                <a:spcPct val="128571"/>
              </a:lnSpc>
            </a:pP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Результат 2 этапа – граф знаний для услуг МФЦ</a:t>
            </a:r>
          </a:p>
        </p:txBody>
      </p:sp>
    </p:spTree>
    <p:extLst>
      <p:ext uri="{BB962C8B-B14F-4D97-AF65-F5344CB8AC3E}">
        <p14:creationId xmlns:p14="http://schemas.microsoft.com/office/powerpoint/2010/main" val="55341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0;p41">
            <a:extLst>
              <a:ext uri="{FF2B5EF4-FFF2-40B4-BE49-F238E27FC236}">
                <a16:creationId xmlns:a16="http://schemas.microsoft.com/office/drawing/2014/main" id="{70677D96-1FC1-4925-9A7B-195176719457}"/>
              </a:ext>
            </a:extLst>
          </p:cNvPr>
          <p:cNvSpPr txBox="1"/>
          <p:nvPr/>
        </p:nvSpPr>
        <p:spPr>
          <a:xfrm>
            <a:off x="1635760" y="1405010"/>
            <a:ext cx="6797039" cy="2543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SzPts val="2400"/>
            </a:pPr>
            <a:r>
              <a:rPr kumimoji="0" lang="ru-RU" sz="59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rPr>
              <a:t>Этап 3</a:t>
            </a:r>
            <a:br>
              <a:rPr kumimoji="0" lang="ru-RU" sz="59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rPr>
            </a:br>
            <a:r>
              <a:rPr lang="en-US" sz="5900" dirty="0">
                <a:solidFill>
                  <a:srgbClr val="763186"/>
                </a:solidFill>
                <a:latin typeface="Golos Text"/>
                <a:ea typeface="Golos Text"/>
                <a:cs typeface="Golos Text"/>
                <a:sym typeface="Golos Text"/>
              </a:rPr>
              <a:t>Conversation Memory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B2027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</p:spTree>
    <p:extLst>
      <p:ext uri="{BB962C8B-B14F-4D97-AF65-F5344CB8AC3E}">
        <p14:creationId xmlns:p14="http://schemas.microsoft.com/office/powerpoint/2010/main" val="489211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Golos Text SemiBold"/>
              <a:buNone/>
            </a:pPr>
            <a:r>
              <a:rPr lang="ru-RU" sz="4000" b="1" dirty="0">
                <a:solidFill>
                  <a:srgbClr val="763186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Исходные данные</a:t>
            </a:r>
            <a:endParaRPr sz="3400" b="1" i="0" u="none" strike="noStrike" cap="none" dirty="0">
              <a:solidFill>
                <a:srgbClr val="763186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301725" y="815974"/>
            <a:ext cx="87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23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В разработке ИИ главное — это данные</a:t>
            </a:r>
            <a:endParaRPr dirty="0"/>
          </a:p>
        </p:txBody>
      </p:sp>
      <p:pic>
        <p:nvPicPr>
          <p:cNvPr id="22" name="Объект 3">
            <a:extLst>
              <a:ext uri="{FF2B5EF4-FFF2-40B4-BE49-F238E27FC236}">
                <a16:creationId xmlns:a16="http://schemas.microsoft.com/office/drawing/2014/main" id="{BF5065ED-95FE-4CED-99DE-EA5AE780F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388" y="1690688"/>
            <a:ext cx="6456015" cy="4351338"/>
          </a:xfrm>
          <a:prstGeom prst="rect">
            <a:avLst/>
          </a:prstGeom>
        </p:spPr>
      </p:pic>
      <p:sp>
        <p:nvSpPr>
          <p:cNvPr id="23" name="Google Shape;166;p29">
            <a:extLst>
              <a:ext uri="{FF2B5EF4-FFF2-40B4-BE49-F238E27FC236}">
                <a16:creationId xmlns:a16="http://schemas.microsoft.com/office/drawing/2014/main" id="{DE2BD4BF-A8E5-48F9-AB28-A2F78AC7EDF6}"/>
              </a:ext>
            </a:extLst>
          </p:cNvPr>
          <p:cNvSpPr txBox="1"/>
          <p:nvPr/>
        </p:nvSpPr>
        <p:spPr>
          <a:xfrm>
            <a:off x="7554850" y="1690688"/>
            <a:ext cx="4114442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lvl="0">
              <a:buSzPts val="1400"/>
            </a:pPr>
            <a:r>
              <a:rPr lang="ru-RU" sz="1200" dirty="0" err="1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Pdf</a:t>
            </a: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 услуги МФЦ:</a:t>
            </a:r>
          </a:p>
          <a:p>
            <a:pPr marL="171450" lvl="0" indent="-171450">
              <a:buSzPts val="1400"/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33 страницы;</a:t>
            </a:r>
          </a:p>
          <a:p>
            <a:pPr marL="171450" lvl="0" indent="-171450">
              <a:buSzPts val="1400"/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Объединения ячеек;</a:t>
            </a:r>
          </a:p>
          <a:p>
            <a:pPr marL="171450" lvl="0" indent="-171450">
              <a:buSzPts val="1400"/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Переносы ячеек;</a:t>
            </a:r>
          </a:p>
          <a:p>
            <a:pPr marL="171450" lvl="0" indent="-171450">
              <a:buSzPts val="1400"/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Внутри документа в 11 пункте жизненные ситуации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00" dirty="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 txBox="1"/>
          <p:nvPr/>
        </p:nvSpPr>
        <p:spPr>
          <a:xfrm>
            <a:off x="197050" y="812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0B2027"/>
              </a:buClr>
              <a:buSzPts val="3400"/>
            </a:pPr>
            <a:r>
              <a:rPr kumimoji="0" lang="en-US" sz="3400" b="1" i="0" u="none" strike="noStrike" kern="0" cap="none" spc="0" normalizeH="0" baseline="0" noProof="0" dirty="0">
                <a:ln>
                  <a:noFill/>
                </a:ln>
                <a:solidFill>
                  <a:srgbClr val="0B2027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Neo4j</a:t>
            </a:r>
            <a:r>
              <a:rPr kumimoji="0" lang="ru-RU" sz="3400" b="1" i="0" u="none" strike="noStrike" kern="0" cap="none" spc="0" normalizeH="0" baseline="0" noProof="0" dirty="0">
                <a:ln>
                  <a:noFill/>
                </a:ln>
                <a:solidFill>
                  <a:srgbClr val="0B2027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. </a:t>
            </a:r>
            <a:r>
              <a:rPr lang="en-US" sz="3400" b="1" dirty="0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Conversation History Graph</a:t>
            </a:r>
            <a:endParaRPr kumimoji="0" sz="3400" b="1" i="0" u="none" strike="noStrike" kern="0" cap="none" spc="0" normalizeH="0" baseline="0" noProof="0" dirty="0">
              <a:ln>
                <a:noFill/>
              </a:ln>
              <a:solidFill>
                <a:srgbClr val="00D29D"/>
              </a:solidFill>
              <a:effectLst/>
              <a:uLnTx/>
              <a:uFillTx/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4" name="Picture 2" descr="A graph data model showing 2 nodes Session and Message connected by a LAST_MESSAGE relationship. There is a circular NEXT relationship on the Message node.">
            <a:extLst>
              <a:ext uri="{FF2B5EF4-FFF2-40B4-BE49-F238E27FC236}">
                <a16:creationId xmlns:a16="http://schemas.microsoft.com/office/drawing/2014/main" id="{539AED16-6921-48BB-8679-7AE487AF8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291" y="1225391"/>
            <a:ext cx="9168245" cy="200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2DD7EA8-F75C-4D5F-9F44-FF35E21BCB77}"/>
              </a:ext>
            </a:extLst>
          </p:cNvPr>
          <p:cNvSpPr/>
          <p:nvPr/>
        </p:nvSpPr>
        <p:spPr>
          <a:xfrm>
            <a:off x="985520" y="3743867"/>
            <a:ext cx="4592320" cy="1169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24D28C"/>
                </a:solidFill>
                <a:latin typeface="Fira Code"/>
              </a:rPr>
              <a:t>from</a:t>
            </a:r>
            <a:r>
              <a:rPr lang="en-US" dirty="0">
                <a:solidFill>
                  <a:srgbClr val="DEDFDF"/>
                </a:solidFill>
                <a:latin typeface="Fira Code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Fira Code"/>
              </a:rPr>
              <a:t>langchain_neo4j </a:t>
            </a:r>
            <a:r>
              <a:rPr lang="en-US" dirty="0">
                <a:solidFill>
                  <a:srgbClr val="24D28C"/>
                </a:solidFill>
                <a:latin typeface="Fira Code"/>
              </a:rPr>
              <a:t>import</a:t>
            </a:r>
            <a:r>
              <a:rPr lang="en-US" dirty="0">
                <a:solidFill>
                  <a:srgbClr val="DEDFDF"/>
                </a:solidFill>
                <a:latin typeface="Fira Code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Fira Code"/>
              </a:rPr>
              <a:t>Neo4jChatMessageHistory</a:t>
            </a:r>
            <a:r>
              <a:rPr lang="en-US" dirty="0">
                <a:solidFill>
                  <a:srgbClr val="DEDFDF"/>
                </a:solidFill>
                <a:latin typeface="Fira Code"/>
              </a:rPr>
              <a:t> </a:t>
            </a:r>
          </a:p>
          <a:p>
            <a:endParaRPr lang="en-US" dirty="0">
              <a:solidFill>
                <a:srgbClr val="DEDFDF"/>
              </a:solidFill>
              <a:latin typeface="Fira Code"/>
            </a:endParaRPr>
          </a:p>
          <a:p>
            <a:r>
              <a:rPr lang="en-US" dirty="0">
                <a:solidFill>
                  <a:srgbClr val="97EDCB"/>
                </a:solidFill>
                <a:latin typeface="Fira Code"/>
              </a:rPr>
              <a:t>def</a:t>
            </a:r>
            <a:r>
              <a:rPr lang="en-US" dirty="0">
                <a:solidFill>
                  <a:srgbClr val="DEDFDF"/>
                </a:solidFill>
                <a:latin typeface="Fira Cod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Fira Code"/>
              </a:rPr>
              <a:t>get_memory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Fira Code"/>
              </a:rPr>
              <a:t>(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Fira Code"/>
              </a:rPr>
              <a:t>session_id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Fira Code"/>
              </a:rPr>
              <a:t>): </a:t>
            </a:r>
          </a:p>
          <a:p>
            <a:pPr lvl="1"/>
            <a:r>
              <a:rPr lang="ru-RU" dirty="0">
                <a:solidFill>
                  <a:srgbClr val="24D28C"/>
                </a:solidFill>
                <a:latin typeface="Fira Code"/>
              </a:rPr>
              <a:t>     </a:t>
            </a:r>
            <a:r>
              <a:rPr lang="en-US" dirty="0">
                <a:solidFill>
                  <a:srgbClr val="24D28C"/>
                </a:solidFill>
                <a:latin typeface="Fira Code"/>
              </a:rPr>
              <a:t>return</a:t>
            </a:r>
            <a:r>
              <a:rPr lang="en-US" dirty="0">
                <a:solidFill>
                  <a:srgbClr val="DEDFDF"/>
                </a:solidFill>
                <a:latin typeface="Fira Code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Fira Code"/>
              </a:rPr>
              <a:t>Neo4jChatMessageHistory(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Fira Code"/>
              </a:rPr>
              <a:t>session_id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Fira Code"/>
              </a:rPr>
              <a:t>=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Fira Code"/>
              </a:rPr>
              <a:t>session_id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Fira Code"/>
              </a:rPr>
              <a:t>, graph=graph)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40AB5F1-1666-472C-8828-F6B578BDB480}"/>
              </a:ext>
            </a:extLst>
          </p:cNvPr>
          <p:cNvSpPr/>
          <p:nvPr/>
        </p:nvSpPr>
        <p:spPr>
          <a:xfrm>
            <a:off x="6096000" y="3681650"/>
            <a:ext cx="57404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ts val="1400"/>
            </a:pPr>
            <a:r>
              <a:rPr lang="ru-RU" dirty="0"/>
              <a:t>Некоторые </a:t>
            </a:r>
            <a:r>
              <a:rPr lang="ru-RU" b="1" dirty="0"/>
              <a:t>преимущества использования</a:t>
            </a:r>
            <a:r>
              <a:rPr lang="ru-RU" dirty="0"/>
              <a:t> базы данных Neo4j для хранения истории диалогов:</a:t>
            </a:r>
          </a:p>
          <a:p>
            <a:pPr marL="285750" lvl="0" indent="-285750">
              <a:buSzPts val="1400"/>
              <a:buFont typeface="Arial" panose="020B0604020202020204" pitchFamily="34" charset="0"/>
              <a:buChar char="•"/>
            </a:pPr>
            <a:r>
              <a:rPr lang="ru-RU" dirty="0"/>
              <a:t>Анализ истории разговоров</a:t>
            </a:r>
          </a:p>
          <a:p>
            <a:pPr lvl="0">
              <a:buSzPts val="1400"/>
            </a:pPr>
            <a:r>
              <a:rPr lang="ru-RU" dirty="0"/>
              <a:t>      Хранение данных в Neo4j позволяет анализировать историю разговоров, понимать тенденции и улучшать результаты</a:t>
            </a:r>
          </a:p>
          <a:p>
            <a:pPr marL="285750" lvl="0" indent="-285750">
              <a:buSzPts val="1400"/>
              <a:buFont typeface="Arial" panose="020B0604020202020204" pitchFamily="34" charset="0"/>
              <a:buChar char="•"/>
            </a:pPr>
            <a:r>
              <a:rPr lang="ru-RU" dirty="0"/>
              <a:t>Масштабируемость;</a:t>
            </a:r>
          </a:p>
          <a:p>
            <a:pPr lvl="0">
              <a:buSzPts val="1400"/>
            </a:pPr>
            <a:r>
              <a:rPr lang="ru-RU" dirty="0"/>
              <a:t>      База данных позволяет масштабироваться за счёт увеличения количества операций чтения/записи и объёма без ущерба для скорости обработки запросов и целостности данных. </a:t>
            </a:r>
          </a:p>
          <a:p>
            <a:pPr marL="285750" lvl="0" indent="-285750">
              <a:buSzPts val="1400"/>
              <a:buFont typeface="Arial" panose="020B0604020202020204" pitchFamily="34" charset="0"/>
              <a:buChar char="•"/>
            </a:pPr>
            <a:r>
              <a:rPr lang="ru-RU" dirty="0"/>
              <a:t>Гибкость</a:t>
            </a:r>
          </a:p>
          <a:p>
            <a:pPr lvl="0">
              <a:buSzPts val="1400"/>
            </a:pPr>
            <a:r>
              <a:rPr lang="ru-RU" dirty="0"/>
              <a:t>      Neo4j не навязывает фиксированной схемы, позволяя добавлять или удалять свойства в зависимости от требований.</a:t>
            </a:r>
          </a:p>
          <a:p>
            <a:pPr marL="285750" lvl="0" indent="-285750">
              <a:buSzPts val="1400"/>
              <a:buFont typeface="Arial" panose="020B0604020202020204" pitchFamily="34" charset="0"/>
              <a:buChar char="•"/>
            </a:pPr>
            <a:r>
              <a:rPr lang="ru-RU" dirty="0"/>
              <a:t>Быстрота работы</a:t>
            </a:r>
          </a:p>
          <a:p>
            <a:pPr lvl="0">
              <a:buSzPts val="1400"/>
            </a:pPr>
            <a:endParaRPr lang="ru-RU" dirty="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94A76D7-A530-41F6-8783-67D291763402}"/>
              </a:ext>
            </a:extLst>
          </p:cNvPr>
          <p:cNvSpPr/>
          <p:nvPr/>
        </p:nvSpPr>
        <p:spPr>
          <a:xfrm>
            <a:off x="197050" y="536444"/>
            <a:ext cx="7811754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38100" lvl="0">
              <a:lnSpc>
                <a:spcPct val="128571"/>
              </a:lnSpc>
            </a:pP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Сохранение истории диалога – важный архитектурный блок ассистента</a:t>
            </a:r>
          </a:p>
        </p:txBody>
      </p:sp>
    </p:spTree>
    <p:extLst>
      <p:ext uri="{BB962C8B-B14F-4D97-AF65-F5344CB8AC3E}">
        <p14:creationId xmlns:p14="http://schemas.microsoft.com/office/powerpoint/2010/main" val="383656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 txBox="1"/>
          <p:nvPr/>
        </p:nvSpPr>
        <p:spPr>
          <a:xfrm>
            <a:off x="197050" y="812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0B2027"/>
              </a:buClr>
              <a:buSzPts val="3400"/>
            </a:pPr>
            <a:r>
              <a:rPr lang="ru-RU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Результат. </a:t>
            </a:r>
            <a:r>
              <a:rPr kumimoji="0" lang="en-US" sz="34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Conversation History Graph</a:t>
            </a:r>
            <a:endParaRPr kumimoji="0" sz="3400" b="1" i="0" u="none" strike="noStrike" kern="0" cap="none" spc="0" normalizeH="0" baseline="0" noProof="0" dirty="0">
              <a:ln>
                <a:noFill/>
              </a:ln>
              <a:solidFill>
                <a:srgbClr val="00D29D"/>
              </a:solidFill>
              <a:effectLst/>
              <a:uLnTx/>
              <a:uFillTx/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703240-6E8E-487F-AC4C-E203BF56A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026" y="1834168"/>
            <a:ext cx="7829948" cy="447773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BCAFD74-0DE7-4854-B3A2-DFC211DED032}"/>
              </a:ext>
            </a:extLst>
          </p:cNvPr>
          <p:cNvSpPr/>
          <p:nvPr/>
        </p:nvSpPr>
        <p:spPr>
          <a:xfrm>
            <a:off x="197050" y="536444"/>
            <a:ext cx="11131350" cy="1013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8100" lvl="0">
              <a:lnSpc>
                <a:spcPct val="128571"/>
              </a:lnSpc>
            </a:pP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Использование истории диалога позволяет ассистенту понимать контекст диалога, в частности, помнить, о какой услуге или жизненной ситуации ранее шла речь</a:t>
            </a:r>
          </a:p>
        </p:txBody>
      </p:sp>
    </p:spTree>
    <p:extLst>
      <p:ext uri="{BB962C8B-B14F-4D97-AF65-F5344CB8AC3E}">
        <p14:creationId xmlns:p14="http://schemas.microsoft.com/office/powerpoint/2010/main" val="419219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0;p41">
            <a:extLst>
              <a:ext uri="{FF2B5EF4-FFF2-40B4-BE49-F238E27FC236}">
                <a16:creationId xmlns:a16="http://schemas.microsoft.com/office/drawing/2014/main" id="{70677D96-1FC1-4925-9A7B-195176719457}"/>
              </a:ext>
            </a:extLst>
          </p:cNvPr>
          <p:cNvSpPr txBox="1"/>
          <p:nvPr/>
        </p:nvSpPr>
        <p:spPr>
          <a:xfrm>
            <a:off x="1635760" y="1405010"/>
            <a:ext cx="6797039" cy="1726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ru-RU" sz="59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rPr>
              <a:t>Этап </a:t>
            </a:r>
            <a:r>
              <a:rPr lang="ru-RU" sz="5900" b="1" dirty="0">
                <a:solidFill>
                  <a:srgbClr val="763186"/>
                </a:solidFill>
                <a:latin typeface="Golos Text"/>
                <a:ea typeface="Golos Text"/>
                <a:cs typeface="Golos Text"/>
                <a:sym typeface="Golos Text"/>
              </a:rPr>
              <a:t>4</a:t>
            </a:r>
            <a:br>
              <a:rPr kumimoji="0" lang="ru-RU" sz="59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rPr>
            </a:br>
            <a:r>
              <a:rPr lang="ru-RU" sz="5900" dirty="0">
                <a:solidFill>
                  <a:srgbClr val="763186"/>
                </a:solidFill>
                <a:latin typeface="Golos Text"/>
                <a:ea typeface="Golos Text"/>
                <a:cs typeface="Golos Text"/>
                <a:sym typeface="Golos Text"/>
              </a:rPr>
              <a:t>Создание агента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B2027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</p:spTree>
    <p:extLst>
      <p:ext uri="{BB962C8B-B14F-4D97-AF65-F5344CB8AC3E}">
        <p14:creationId xmlns:p14="http://schemas.microsoft.com/office/powerpoint/2010/main" val="2806608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 txBox="1"/>
          <p:nvPr/>
        </p:nvSpPr>
        <p:spPr>
          <a:xfrm>
            <a:off x="197050" y="812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0B2027"/>
              </a:buClr>
              <a:buSzPts val="3400"/>
            </a:pPr>
            <a:r>
              <a:rPr lang="ru-RU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Ретривер. </a:t>
            </a:r>
            <a:r>
              <a:rPr lang="ru-RU" sz="3400" b="1" dirty="0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Как можно было сделать?</a:t>
            </a:r>
            <a:endParaRPr kumimoji="0" sz="3400" b="1" i="0" u="none" strike="noStrike" kern="0" cap="none" spc="0" normalizeH="0" baseline="0" noProof="0" dirty="0">
              <a:ln>
                <a:noFill/>
              </a:ln>
              <a:solidFill>
                <a:srgbClr val="00D29D"/>
              </a:solidFill>
              <a:effectLst/>
              <a:uLnTx/>
              <a:uFillTx/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72D5382-D9F7-40CB-AEE4-A9AE765CBB0B}"/>
              </a:ext>
            </a:extLst>
          </p:cNvPr>
          <p:cNvSpPr/>
          <p:nvPr/>
        </p:nvSpPr>
        <p:spPr>
          <a:xfrm>
            <a:off x="838200" y="1476117"/>
            <a:ext cx="1067742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CYPHER_GENERATION_TEMPLATE = </a:t>
            </a:r>
            <a:r>
              <a:rPr lang="ru-RU" sz="1600" dirty="0">
                <a:solidFill>
                  <a:srgbClr val="FF0000"/>
                </a:solidFill>
              </a:rPr>
              <a:t>"""</a:t>
            </a:r>
          </a:p>
          <a:p>
            <a:r>
              <a:rPr lang="ru-RU" sz="1600" dirty="0" err="1">
                <a:solidFill>
                  <a:srgbClr val="FF0000"/>
                </a:solidFill>
              </a:rPr>
              <a:t>You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are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an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expert</a:t>
            </a:r>
            <a:r>
              <a:rPr lang="ru-RU" sz="1600" dirty="0">
                <a:solidFill>
                  <a:srgbClr val="FF0000"/>
                </a:solidFill>
              </a:rPr>
              <a:t> Neo4j </a:t>
            </a:r>
            <a:r>
              <a:rPr lang="ru-RU" sz="1600" dirty="0" err="1">
                <a:solidFill>
                  <a:srgbClr val="FF0000"/>
                </a:solidFill>
              </a:rPr>
              <a:t>Developer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translating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user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questions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into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Cypher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to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answer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questions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about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movies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and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provide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recommendations</a:t>
            </a:r>
            <a:r>
              <a:rPr lang="ru-RU" sz="1600" dirty="0">
                <a:solidFill>
                  <a:srgbClr val="FF0000"/>
                </a:solidFill>
              </a:rPr>
              <a:t>.</a:t>
            </a:r>
          </a:p>
          <a:p>
            <a:r>
              <a:rPr lang="ru-RU" sz="1600" dirty="0" err="1">
                <a:solidFill>
                  <a:srgbClr val="FF0000"/>
                </a:solidFill>
              </a:rPr>
              <a:t>Convert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the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user's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question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based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on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the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schema</a:t>
            </a:r>
            <a:r>
              <a:rPr lang="ru-RU" sz="1600" dirty="0">
                <a:solidFill>
                  <a:srgbClr val="FF0000"/>
                </a:solidFill>
              </a:rPr>
              <a:t>.</a:t>
            </a:r>
          </a:p>
          <a:p>
            <a:endParaRPr lang="ru-RU" sz="1600" dirty="0">
              <a:solidFill>
                <a:srgbClr val="FF0000"/>
              </a:solidFill>
            </a:endParaRPr>
          </a:p>
          <a:p>
            <a:r>
              <a:rPr lang="ru-RU" sz="1600" dirty="0" err="1">
                <a:solidFill>
                  <a:srgbClr val="FF0000"/>
                </a:solidFill>
              </a:rPr>
              <a:t>Schema</a:t>
            </a:r>
            <a:r>
              <a:rPr lang="ru-RU" sz="1600" dirty="0">
                <a:solidFill>
                  <a:srgbClr val="FF0000"/>
                </a:solidFill>
              </a:rPr>
              <a:t>: {</a:t>
            </a:r>
            <a:r>
              <a:rPr lang="ru-RU" sz="1600" dirty="0" err="1">
                <a:solidFill>
                  <a:srgbClr val="FF0000"/>
                </a:solidFill>
              </a:rPr>
              <a:t>schema</a:t>
            </a:r>
            <a:r>
              <a:rPr lang="ru-RU" sz="1600" dirty="0">
                <a:solidFill>
                  <a:srgbClr val="FF0000"/>
                </a:solidFill>
              </a:rPr>
              <a:t>}</a:t>
            </a:r>
          </a:p>
          <a:p>
            <a:r>
              <a:rPr lang="ru-RU" sz="1600" dirty="0" err="1">
                <a:solidFill>
                  <a:srgbClr val="FF0000"/>
                </a:solidFill>
              </a:rPr>
              <a:t>Question</a:t>
            </a:r>
            <a:r>
              <a:rPr lang="ru-RU" sz="1600" dirty="0">
                <a:solidFill>
                  <a:srgbClr val="FF0000"/>
                </a:solidFill>
              </a:rPr>
              <a:t>: {</a:t>
            </a:r>
            <a:r>
              <a:rPr lang="ru-RU" sz="1600" dirty="0" err="1">
                <a:solidFill>
                  <a:srgbClr val="FF0000"/>
                </a:solidFill>
              </a:rPr>
              <a:t>question</a:t>
            </a:r>
            <a:r>
              <a:rPr lang="ru-RU" sz="1600" dirty="0">
                <a:solidFill>
                  <a:srgbClr val="FF0000"/>
                </a:solidFill>
              </a:rPr>
              <a:t>}</a:t>
            </a:r>
          </a:p>
          <a:p>
            <a:r>
              <a:rPr lang="ru-RU" sz="1600" dirty="0">
                <a:solidFill>
                  <a:srgbClr val="FF0000"/>
                </a:solidFill>
              </a:rPr>
              <a:t>"""</a:t>
            </a:r>
          </a:p>
          <a:p>
            <a:r>
              <a:rPr lang="ru-RU" sz="1600" dirty="0" err="1"/>
              <a:t>cypher_generation_prompt</a:t>
            </a:r>
            <a:r>
              <a:rPr lang="ru-RU" sz="1600" dirty="0"/>
              <a:t> = </a:t>
            </a:r>
            <a:r>
              <a:rPr lang="ru-RU" sz="1600" dirty="0" err="1"/>
              <a:t>PromptTemplate</a:t>
            </a:r>
            <a:r>
              <a:rPr lang="ru-RU" sz="1600" dirty="0"/>
              <a:t>(</a:t>
            </a:r>
          </a:p>
          <a:p>
            <a:r>
              <a:rPr lang="ru-RU" sz="1600" dirty="0"/>
              <a:t>    </a:t>
            </a:r>
            <a:r>
              <a:rPr lang="ru-RU" sz="1600" dirty="0" err="1"/>
              <a:t>template</a:t>
            </a:r>
            <a:r>
              <a:rPr lang="ru-RU" sz="1600" dirty="0"/>
              <a:t>=CYPHER_GENERATION_TEMPLATE,</a:t>
            </a:r>
          </a:p>
          <a:p>
            <a:r>
              <a:rPr lang="ru-RU" sz="1600" dirty="0"/>
              <a:t>    </a:t>
            </a:r>
            <a:r>
              <a:rPr lang="ru-RU" sz="1600" dirty="0" err="1"/>
              <a:t>input_variables</a:t>
            </a:r>
            <a:r>
              <a:rPr lang="ru-RU" sz="1600" dirty="0"/>
              <a:t>=[</a:t>
            </a:r>
            <a:r>
              <a:rPr lang="ru-RU" sz="1600" dirty="0">
                <a:solidFill>
                  <a:srgbClr val="FF0000"/>
                </a:solidFill>
              </a:rPr>
              <a:t>"</a:t>
            </a:r>
            <a:r>
              <a:rPr lang="ru-RU" sz="1600" dirty="0" err="1">
                <a:solidFill>
                  <a:srgbClr val="FF0000"/>
                </a:solidFill>
              </a:rPr>
              <a:t>schema</a:t>
            </a:r>
            <a:r>
              <a:rPr lang="ru-RU" sz="1600" dirty="0">
                <a:solidFill>
                  <a:srgbClr val="FF0000"/>
                </a:solidFill>
              </a:rPr>
              <a:t>"</a:t>
            </a:r>
            <a:r>
              <a:rPr lang="ru-RU" sz="1600" dirty="0"/>
              <a:t>, </a:t>
            </a:r>
            <a:r>
              <a:rPr lang="ru-RU" sz="1600" dirty="0">
                <a:solidFill>
                  <a:srgbClr val="FF0000"/>
                </a:solidFill>
              </a:rPr>
              <a:t>"</a:t>
            </a:r>
            <a:r>
              <a:rPr lang="ru-RU" sz="1600" dirty="0" err="1">
                <a:solidFill>
                  <a:srgbClr val="FF0000"/>
                </a:solidFill>
              </a:rPr>
              <a:t>question</a:t>
            </a:r>
            <a:r>
              <a:rPr lang="ru-RU" sz="1600" dirty="0">
                <a:solidFill>
                  <a:srgbClr val="FF0000"/>
                </a:solidFill>
              </a:rPr>
              <a:t>"</a:t>
            </a:r>
            <a:r>
              <a:rPr lang="ru-RU" sz="1600" dirty="0"/>
              <a:t>],</a:t>
            </a:r>
          </a:p>
          <a:p>
            <a:r>
              <a:rPr lang="ru-RU" sz="1600" dirty="0"/>
              <a:t>)</a:t>
            </a:r>
          </a:p>
          <a:p>
            <a:r>
              <a:rPr lang="ru-RU" sz="1600" dirty="0" err="1"/>
              <a:t>cypher_chain</a:t>
            </a:r>
            <a:r>
              <a:rPr lang="ru-RU" sz="1600" dirty="0"/>
              <a:t> = </a:t>
            </a:r>
            <a:r>
              <a:rPr lang="ru-RU" sz="1600" dirty="0" err="1"/>
              <a:t>GraphCypherQAChain.</a:t>
            </a:r>
            <a:r>
              <a:rPr lang="ru-RU" sz="1600" dirty="0" err="1">
                <a:solidFill>
                  <a:srgbClr val="0070C0"/>
                </a:solidFill>
              </a:rPr>
              <a:t>from_llm</a:t>
            </a:r>
            <a:r>
              <a:rPr lang="ru-RU" sz="1600" dirty="0"/>
              <a:t>(</a:t>
            </a:r>
          </a:p>
          <a:p>
            <a:r>
              <a:rPr lang="ru-RU" sz="1600" dirty="0"/>
              <a:t>    </a:t>
            </a:r>
            <a:r>
              <a:rPr lang="ru-RU" sz="1600" dirty="0" err="1"/>
              <a:t>llm</a:t>
            </a:r>
            <a:r>
              <a:rPr lang="ru-RU" sz="1600" dirty="0"/>
              <a:t>,</a:t>
            </a:r>
          </a:p>
          <a:p>
            <a:r>
              <a:rPr lang="ru-RU" sz="1600" dirty="0"/>
              <a:t>    </a:t>
            </a:r>
            <a:r>
              <a:rPr lang="ru-RU" sz="1600" dirty="0" err="1"/>
              <a:t>graph</a:t>
            </a:r>
            <a:r>
              <a:rPr lang="ru-RU" sz="1600" dirty="0"/>
              <a:t>=</a:t>
            </a:r>
            <a:r>
              <a:rPr lang="ru-RU" sz="1600" dirty="0" err="1"/>
              <a:t>graph</a:t>
            </a:r>
            <a:r>
              <a:rPr lang="ru-RU" sz="1600" dirty="0"/>
              <a:t>,</a:t>
            </a:r>
          </a:p>
          <a:p>
            <a:r>
              <a:rPr lang="ru-RU" sz="1600" dirty="0"/>
              <a:t>    </a:t>
            </a:r>
            <a:r>
              <a:rPr lang="ru-RU" sz="1600" dirty="0" err="1"/>
              <a:t>cypher_prompt</a:t>
            </a:r>
            <a:r>
              <a:rPr lang="ru-RU" sz="1600" dirty="0"/>
              <a:t>=</a:t>
            </a:r>
            <a:r>
              <a:rPr lang="ru-RU" sz="1600" dirty="0" err="1"/>
              <a:t>cypher_generation_prompt</a:t>
            </a:r>
            <a:r>
              <a:rPr lang="ru-RU" sz="1600" dirty="0"/>
              <a:t>,</a:t>
            </a:r>
          </a:p>
          <a:p>
            <a:r>
              <a:rPr lang="ru-RU" sz="1600" dirty="0"/>
              <a:t>    </a:t>
            </a:r>
            <a:r>
              <a:rPr lang="ru-RU" sz="1600" dirty="0" err="1"/>
              <a:t>verbose</a:t>
            </a:r>
            <a:r>
              <a:rPr lang="ru-RU" sz="1600" dirty="0"/>
              <a:t>=</a:t>
            </a:r>
            <a:r>
              <a:rPr lang="ru-RU" sz="1600" dirty="0" err="1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ru-RU" sz="1600" dirty="0"/>
              <a:t>,</a:t>
            </a:r>
          </a:p>
          <a:p>
            <a:r>
              <a:rPr lang="ru-RU" sz="1600" dirty="0"/>
              <a:t>    </a:t>
            </a:r>
            <a:r>
              <a:rPr lang="ru-RU" sz="1600" dirty="0" err="1"/>
              <a:t>allow_dangerous_requests</a:t>
            </a:r>
            <a:r>
              <a:rPr lang="ru-RU" sz="1600" dirty="0"/>
              <a:t>=</a:t>
            </a:r>
            <a:r>
              <a:rPr lang="ru-RU" sz="1600" dirty="0" err="1">
                <a:solidFill>
                  <a:schemeClr val="accent6">
                    <a:lumMod val="75000"/>
                  </a:schemeClr>
                </a:solidFill>
              </a:rPr>
              <a:t>True</a:t>
            </a:r>
            <a:endParaRPr lang="ru-RU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ru-RU" sz="1600" dirty="0"/>
              <a:t>)</a:t>
            </a:r>
          </a:p>
          <a:p>
            <a:r>
              <a:rPr lang="ru-RU" sz="1600" dirty="0" err="1"/>
              <a:t>result</a:t>
            </a:r>
            <a:r>
              <a:rPr lang="ru-RU" sz="1600" dirty="0"/>
              <a:t> = </a:t>
            </a:r>
            <a:r>
              <a:rPr lang="ru-RU" sz="1600" dirty="0" err="1"/>
              <a:t>cypher_chain.</a:t>
            </a:r>
            <a:r>
              <a:rPr lang="ru-RU" sz="1600" dirty="0" err="1">
                <a:solidFill>
                  <a:srgbClr val="0070C0"/>
                </a:solidFill>
              </a:rPr>
              <a:t>invoke</a:t>
            </a:r>
            <a:r>
              <a:rPr lang="ru-RU" sz="1600" dirty="0"/>
              <a:t>({</a:t>
            </a:r>
            <a:r>
              <a:rPr lang="ru-RU" sz="1600" dirty="0">
                <a:solidFill>
                  <a:srgbClr val="FF0000"/>
                </a:solidFill>
              </a:rPr>
              <a:t>"</a:t>
            </a:r>
            <a:r>
              <a:rPr lang="ru-RU" sz="1600" dirty="0" err="1">
                <a:solidFill>
                  <a:srgbClr val="FF0000"/>
                </a:solidFill>
              </a:rPr>
              <a:t>query</a:t>
            </a:r>
            <a:r>
              <a:rPr lang="ru-RU" sz="1600" dirty="0">
                <a:solidFill>
                  <a:srgbClr val="FF0000"/>
                </a:solidFill>
              </a:rPr>
              <a:t>"</a:t>
            </a:r>
            <a:r>
              <a:rPr lang="ru-RU" sz="1600" dirty="0"/>
              <a:t>: </a:t>
            </a:r>
            <a:r>
              <a:rPr lang="ru-RU" sz="1600" dirty="0">
                <a:solidFill>
                  <a:srgbClr val="FF0000"/>
                </a:solidFill>
              </a:rPr>
              <a:t>"</a:t>
            </a:r>
            <a:r>
              <a:rPr lang="ru-RU" sz="1600" dirty="0" err="1">
                <a:solidFill>
                  <a:srgbClr val="FF0000"/>
                </a:solidFill>
              </a:rPr>
              <a:t>What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is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the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plot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of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the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movie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Toy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Story</a:t>
            </a:r>
            <a:r>
              <a:rPr lang="ru-RU" sz="1600" dirty="0">
                <a:solidFill>
                  <a:srgbClr val="FF0000"/>
                </a:solidFill>
              </a:rPr>
              <a:t>?"</a:t>
            </a:r>
            <a:r>
              <a:rPr lang="ru-RU" sz="1600" dirty="0"/>
              <a:t>})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FCCCA59-B547-447C-A793-98567E3F5BC2}"/>
              </a:ext>
            </a:extLst>
          </p:cNvPr>
          <p:cNvSpPr/>
          <p:nvPr/>
        </p:nvSpPr>
        <p:spPr>
          <a:xfrm>
            <a:off x="197050" y="536444"/>
            <a:ext cx="6769802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38100" lvl="0">
              <a:lnSpc>
                <a:spcPct val="128571"/>
              </a:lnSpc>
            </a:pP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Пример того, как можно было бы обойтись без </a:t>
            </a:r>
            <a:r>
              <a:rPr lang="ru-RU" sz="2400" i="1" dirty="0" err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агентной</a:t>
            </a: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схемы</a:t>
            </a:r>
          </a:p>
        </p:txBody>
      </p:sp>
    </p:spTree>
    <p:extLst>
      <p:ext uri="{BB962C8B-B14F-4D97-AF65-F5344CB8AC3E}">
        <p14:creationId xmlns:p14="http://schemas.microsoft.com/office/powerpoint/2010/main" val="185889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 txBox="1"/>
          <p:nvPr/>
        </p:nvSpPr>
        <p:spPr>
          <a:xfrm>
            <a:off x="197050" y="812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0B2027"/>
              </a:buClr>
              <a:buSzPts val="3400"/>
            </a:pPr>
            <a:r>
              <a:rPr lang="ru-RU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Агент. </a:t>
            </a:r>
            <a:r>
              <a:rPr lang="en-US" sz="3400" b="1" dirty="0" err="1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ReAct</a:t>
            </a:r>
            <a:endParaRPr sz="3400" b="1" dirty="0">
              <a:solidFill>
                <a:srgbClr val="00D29D"/>
              </a:solidFill>
              <a:latin typeface="Golos Text SemiBold"/>
              <a:cs typeface="Golos Text SemiBold"/>
              <a:sym typeface="Golos Text SemiBold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3731BC-744E-4F3B-AB19-90B994538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940" y="2211891"/>
            <a:ext cx="9812119" cy="381053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AD0D3B0-8AC8-4775-811A-EA4A48E239D1}"/>
              </a:ext>
            </a:extLst>
          </p:cNvPr>
          <p:cNvSpPr/>
          <p:nvPr/>
        </p:nvSpPr>
        <p:spPr>
          <a:xfrm>
            <a:off x="197050" y="536444"/>
            <a:ext cx="11627088" cy="1013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8100" lvl="0">
              <a:lnSpc>
                <a:spcPct val="128571"/>
              </a:lnSpc>
            </a:pP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Агент позволяет обрабатывать запросы более точечно, и, в зависимости от запроса пользователя, использовать разные инструменты для поиска в </a:t>
            </a:r>
            <a:r>
              <a:rPr lang="ru-RU" sz="2400" i="1" dirty="0" err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графовой</a:t>
            </a: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базе данных</a:t>
            </a:r>
          </a:p>
        </p:txBody>
      </p:sp>
    </p:spTree>
    <p:extLst>
      <p:ext uri="{BB962C8B-B14F-4D97-AF65-F5344CB8AC3E}">
        <p14:creationId xmlns:p14="http://schemas.microsoft.com/office/powerpoint/2010/main" val="29186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 txBox="1"/>
          <p:nvPr/>
        </p:nvSpPr>
        <p:spPr>
          <a:xfrm>
            <a:off x="197049" y="81262"/>
            <a:ext cx="11179788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0B2027"/>
              </a:buClr>
              <a:buSzPts val="3400"/>
            </a:pPr>
            <a:r>
              <a:rPr lang="ru-RU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Агент. </a:t>
            </a:r>
            <a:r>
              <a:rPr lang="ru-RU" sz="3400" b="1" dirty="0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Шаблон </a:t>
            </a:r>
            <a:r>
              <a:rPr lang="ru-RU" sz="3400" b="1" dirty="0" err="1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промпта</a:t>
            </a:r>
            <a:r>
              <a:rPr lang="ru-RU" sz="3400" b="1" dirty="0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 </a:t>
            </a:r>
            <a:r>
              <a:rPr lang="ru-RU" sz="3400" b="1" dirty="0" err="1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ReAct</a:t>
            </a:r>
            <a:r>
              <a:rPr lang="ru-RU" sz="3400" b="1" dirty="0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 агента в </a:t>
            </a:r>
            <a:r>
              <a:rPr lang="ru-RU" sz="3400" b="1" dirty="0" err="1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LangChain</a:t>
            </a:r>
            <a:endParaRPr sz="3400" b="1" dirty="0">
              <a:solidFill>
                <a:srgbClr val="00D29D"/>
              </a:solidFill>
              <a:latin typeface="Golos Text SemiBold"/>
              <a:cs typeface="Golos Text SemiBold"/>
              <a:sym typeface="Golos Text SemiBold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8224BE1-45DE-4E11-B5DE-EF640334F4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071647" cy="435133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Answer the following questions as best you can. You have access to the</a:t>
            </a:r>
          </a:p>
          <a:p>
            <a:r>
              <a:rPr lang="en-US"/>
              <a:t>following tools:</a:t>
            </a:r>
          </a:p>
          <a:p>
            <a:r>
              <a:rPr lang="en-US"/>
              <a:t>{tools}</a:t>
            </a:r>
          </a:p>
          <a:p>
            <a:r>
              <a:rPr lang="en-US"/>
              <a:t>Use the following format:</a:t>
            </a:r>
          </a:p>
          <a:p>
            <a:r>
              <a:rPr lang="en-US"/>
              <a:t>Question: the input question you must answer</a:t>
            </a:r>
          </a:p>
          <a:p>
            <a:r>
              <a:rPr lang="en-US"/>
              <a:t>Thought: you should always think about what to do</a:t>
            </a:r>
          </a:p>
          <a:p>
            <a:r>
              <a:rPr lang="en-US"/>
              <a:t>Action: the action to take, should be one of [{tool_names}]</a:t>
            </a:r>
          </a:p>
          <a:p>
            <a:r>
              <a:rPr lang="en-US"/>
              <a:t>Action Input: the input to the action</a:t>
            </a:r>
          </a:p>
          <a:p>
            <a:r>
              <a:rPr lang="en-US"/>
              <a:t>Observation: the result of the action</a:t>
            </a:r>
          </a:p>
          <a:p>
            <a:r>
              <a:rPr lang="en-US"/>
              <a:t>... (this Thought/Action/Action Input/Observation can repeat N times)</a:t>
            </a:r>
          </a:p>
          <a:p>
            <a:r>
              <a:rPr lang="en-US"/>
              <a:t>Thought: I now know the final answer</a:t>
            </a:r>
          </a:p>
          <a:p>
            <a:r>
              <a:rPr lang="en-US"/>
              <a:t>Final Answer: the final answer to the original input question</a:t>
            </a:r>
          </a:p>
          <a:p>
            <a:r>
              <a:rPr lang="en-US"/>
              <a:t>Begin!</a:t>
            </a:r>
          </a:p>
          <a:p>
            <a:r>
              <a:rPr lang="en-US"/>
              <a:t>Question: {input}</a:t>
            </a:r>
          </a:p>
          <a:p>
            <a:r>
              <a:rPr lang="en-US"/>
              <a:t>Thought:{agent_scratchpad}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BAEBBE-56FB-41C3-ADD9-BBEBFF24A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139" y="1825624"/>
            <a:ext cx="4287883" cy="140776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8103106-E6BE-48EA-94A3-7F6D6EF40F57}"/>
              </a:ext>
            </a:extLst>
          </p:cNvPr>
          <p:cNvSpPr/>
          <p:nvPr/>
        </p:nvSpPr>
        <p:spPr>
          <a:xfrm>
            <a:off x="197050" y="536444"/>
            <a:ext cx="6484467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38100" lvl="0">
              <a:lnSpc>
                <a:spcPct val="128571"/>
              </a:lnSpc>
            </a:pP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Как выглядит шаблон </a:t>
            </a:r>
            <a:r>
              <a:rPr lang="ru-RU" sz="2400" i="1" dirty="0" err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промпта</a:t>
            </a: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en-US" sz="2400" i="1" dirty="0" err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ReAct</a:t>
            </a:r>
            <a:r>
              <a:rPr lang="en-US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агента по умолчанию</a:t>
            </a:r>
          </a:p>
        </p:txBody>
      </p:sp>
    </p:spTree>
    <p:extLst>
      <p:ext uri="{BB962C8B-B14F-4D97-AF65-F5344CB8AC3E}">
        <p14:creationId xmlns:p14="http://schemas.microsoft.com/office/powerpoint/2010/main" val="394425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BDFE026D-2655-4382-870F-B876AA9B0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483473"/>
            <a:ext cx="5931662" cy="2451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08C49F-B7A9-40A3-95CC-37AC07455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934744"/>
            <a:ext cx="6159045" cy="27415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2BB8AC-084B-498D-82C9-B256C9B89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8035" y="3934744"/>
            <a:ext cx="5522643" cy="2546769"/>
          </a:xfrm>
          <a:prstGeom prst="rect">
            <a:avLst/>
          </a:prstGeom>
        </p:spPr>
      </p:pic>
      <p:sp>
        <p:nvSpPr>
          <p:cNvPr id="6" name="Google Shape;386;p37">
            <a:extLst>
              <a:ext uri="{FF2B5EF4-FFF2-40B4-BE49-F238E27FC236}">
                <a16:creationId xmlns:a16="http://schemas.microsoft.com/office/drawing/2014/main" id="{B290030A-9F13-4CF5-B9A6-4BE87C1C1BB5}"/>
              </a:ext>
            </a:extLst>
          </p:cNvPr>
          <p:cNvSpPr txBox="1"/>
          <p:nvPr/>
        </p:nvSpPr>
        <p:spPr>
          <a:xfrm>
            <a:off x="197050" y="812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0B2027"/>
              </a:buClr>
              <a:buSzPts val="3400"/>
            </a:pPr>
            <a:r>
              <a:rPr lang="ru-RU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Агент. </a:t>
            </a:r>
            <a:r>
              <a:rPr lang="ru-RU" sz="3400" b="1" dirty="0" err="1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Промпт</a:t>
            </a:r>
            <a:r>
              <a:rPr lang="ru-RU" sz="3400" b="1" dirty="0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 </a:t>
            </a:r>
            <a:r>
              <a:rPr lang="en-US" sz="3400" b="1" dirty="0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React </a:t>
            </a:r>
            <a:r>
              <a:rPr lang="ru-RU" sz="3400" b="1" dirty="0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агента</a:t>
            </a:r>
            <a:endParaRPr sz="3400" b="1" dirty="0">
              <a:solidFill>
                <a:srgbClr val="00D29D"/>
              </a:solidFill>
              <a:latin typeface="Golos Text SemiBold"/>
              <a:cs typeface="Golos Text SemiBold"/>
              <a:sym typeface="Golos Text SemiBold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15AB06B-ECBD-4119-8AD8-C3AE887854E7}"/>
              </a:ext>
            </a:extLst>
          </p:cNvPr>
          <p:cNvSpPr/>
          <p:nvPr/>
        </p:nvSpPr>
        <p:spPr>
          <a:xfrm>
            <a:off x="197050" y="536444"/>
            <a:ext cx="7173759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38100" lvl="0">
              <a:lnSpc>
                <a:spcPct val="128571"/>
              </a:lnSpc>
            </a:pPr>
            <a:r>
              <a:rPr lang="ru-RU" sz="2400" i="1" dirty="0" err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Кастомизированный</a:t>
            </a: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ru-RU" sz="2400" i="1" dirty="0" err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промпт</a:t>
            </a: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, который используется в ассистенте</a:t>
            </a:r>
          </a:p>
        </p:txBody>
      </p:sp>
    </p:spTree>
    <p:extLst>
      <p:ext uri="{BB962C8B-B14F-4D97-AF65-F5344CB8AC3E}">
        <p14:creationId xmlns:p14="http://schemas.microsoft.com/office/powerpoint/2010/main" val="2506644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402E2B44-55A9-499D-BCC8-2F93F0900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42647"/>
            <a:ext cx="10515600" cy="3102514"/>
          </a:xfrm>
          <a:prstGeom prst="rect">
            <a:avLst/>
          </a:prstGeom>
        </p:spPr>
      </p:pic>
      <p:sp>
        <p:nvSpPr>
          <p:cNvPr id="5" name="Google Shape;386;p37">
            <a:extLst>
              <a:ext uri="{FF2B5EF4-FFF2-40B4-BE49-F238E27FC236}">
                <a16:creationId xmlns:a16="http://schemas.microsoft.com/office/drawing/2014/main" id="{C1529FFD-E1C5-48F9-B6C1-BE476FB4CB5C}"/>
              </a:ext>
            </a:extLst>
          </p:cNvPr>
          <p:cNvSpPr txBox="1"/>
          <p:nvPr/>
        </p:nvSpPr>
        <p:spPr>
          <a:xfrm>
            <a:off x="197050" y="812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0B2027"/>
              </a:buClr>
              <a:buSzPts val="3400"/>
            </a:pPr>
            <a:r>
              <a:rPr lang="ru-RU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Агент. </a:t>
            </a:r>
            <a:r>
              <a:rPr lang="ru-RU" sz="3400" b="1" dirty="0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Инструменты</a:t>
            </a:r>
            <a:r>
              <a:rPr lang="en-US" sz="3400" b="1" dirty="0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 (tools)</a:t>
            </a:r>
            <a:endParaRPr sz="3400" b="1" dirty="0">
              <a:solidFill>
                <a:srgbClr val="00D29D"/>
              </a:solidFill>
              <a:latin typeface="Golos Text SemiBold"/>
              <a:cs typeface="Golos Text SemiBold"/>
              <a:sym typeface="Golos Text SemiBold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EDFA8D4-E47D-4E88-A209-1D2E48D9314D}"/>
              </a:ext>
            </a:extLst>
          </p:cNvPr>
          <p:cNvSpPr/>
          <p:nvPr/>
        </p:nvSpPr>
        <p:spPr>
          <a:xfrm>
            <a:off x="197050" y="536444"/>
            <a:ext cx="6285695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38100" lvl="0">
              <a:lnSpc>
                <a:spcPct val="128571"/>
              </a:lnSpc>
            </a:pP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Набор инструментов, который используется в ассистенте</a:t>
            </a:r>
          </a:p>
        </p:txBody>
      </p:sp>
    </p:spTree>
    <p:extLst>
      <p:ext uri="{BB962C8B-B14F-4D97-AF65-F5344CB8AC3E}">
        <p14:creationId xmlns:p14="http://schemas.microsoft.com/office/powerpoint/2010/main" val="3384965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B9A488-ADE2-4F32-89AB-22EB27CC1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84" y="1841598"/>
            <a:ext cx="9957232" cy="4071056"/>
          </a:xfrm>
          <a:prstGeom prst="rect">
            <a:avLst/>
          </a:prstGeom>
        </p:spPr>
      </p:pic>
      <p:sp>
        <p:nvSpPr>
          <p:cNvPr id="4" name="Google Shape;386;p37">
            <a:extLst>
              <a:ext uri="{FF2B5EF4-FFF2-40B4-BE49-F238E27FC236}">
                <a16:creationId xmlns:a16="http://schemas.microsoft.com/office/drawing/2014/main" id="{5615E3F5-48D6-4C94-9718-7ABEF4BFD7AD}"/>
              </a:ext>
            </a:extLst>
          </p:cNvPr>
          <p:cNvSpPr txBox="1"/>
          <p:nvPr/>
        </p:nvSpPr>
        <p:spPr>
          <a:xfrm>
            <a:off x="197050" y="812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0B2027"/>
              </a:buClr>
              <a:buSzPts val="3400"/>
            </a:pPr>
            <a:r>
              <a:rPr lang="ru-RU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Инструменты. </a:t>
            </a:r>
            <a:r>
              <a:rPr lang="ru-RU" sz="3400" b="1" dirty="0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Векторный поиск в </a:t>
            </a:r>
            <a:r>
              <a:rPr lang="en-US" sz="3400" b="1" dirty="0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neo4j</a:t>
            </a:r>
            <a:endParaRPr sz="3400" b="1" dirty="0">
              <a:solidFill>
                <a:srgbClr val="00D29D"/>
              </a:solidFill>
              <a:latin typeface="Golos Text SemiBold"/>
              <a:cs typeface="Golos Text SemiBold"/>
              <a:sym typeface="Golos Text SemiBold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5D78A51-2FD2-4195-9784-9AD205036AA5}"/>
              </a:ext>
            </a:extLst>
          </p:cNvPr>
          <p:cNvSpPr/>
          <p:nvPr/>
        </p:nvSpPr>
        <p:spPr>
          <a:xfrm>
            <a:off x="197050" y="536444"/>
            <a:ext cx="4116833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38100" lvl="0">
              <a:lnSpc>
                <a:spcPct val="128571"/>
              </a:lnSpc>
            </a:pP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Как устроен векторный поиск в </a:t>
            </a:r>
            <a:r>
              <a:rPr lang="en-US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neo4j</a:t>
            </a:r>
            <a:endParaRPr lang="ru-RU" sz="2400" i="1" dirty="0">
              <a:solidFill>
                <a:srgbClr val="0B20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  <p:extLst>
      <p:ext uri="{BB962C8B-B14F-4D97-AF65-F5344CB8AC3E}">
        <p14:creationId xmlns:p14="http://schemas.microsoft.com/office/powerpoint/2010/main" val="3172879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F9AEB00-A389-46D6-AADF-07BEE56E3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82185"/>
            <a:ext cx="4231419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6E7D28-0369-44D3-9A24-4AB5B97A5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512" y="1690688"/>
            <a:ext cx="6390606" cy="3934712"/>
          </a:xfrm>
          <a:prstGeom prst="rect">
            <a:avLst/>
          </a:prstGeom>
        </p:spPr>
      </p:pic>
      <p:sp>
        <p:nvSpPr>
          <p:cNvPr id="6" name="Google Shape;386;p37">
            <a:extLst>
              <a:ext uri="{FF2B5EF4-FFF2-40B4-BE49-F238E27FC236}">
                <a16:creationId xmlns:a16="http://schemas.microsoft.com/office/drawing/2014/main" id="{C7DA89AF-49DD-4D6B-B712-8338F7BFCA9A}"/>
              </a:ext>
            </a:extLst>
          </p:cNvPr>
          <p:cNvSpPr txBox="1"/>
          <p:nvPr/>
        </p:nvSpPr>
        <p:spPr>
          <a:xfrm>
            <a:off x="197050" y="812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0B2027"/>
              </a:buClr>
              <a:buSzPts val="3400"/>
            </a:pPr>
            <a:r>
              <a:rPr lang="ru-RU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Инструменты. </a:t>
            </a:r>
            <a:r>
              <a:rPr lang="en-US" sz="3400" b="1" dirty="0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Service Info Search</a:t>
            </a:r>
            <a:endParaRPr sz="3400" b="1" dirty="0">
              <a:solidFill>
                <a:srgbClr val="00D29D"/>
              </a:solidFill>
              <a:latin typeface="Golos Text SemiBold"/>
              <a:cs typeface="Golos Text SemiBold"/>
              <a:sym typeface="Golos Text SemiBold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6C9603D-93FC-47E5-921E-3B66E6010139}"/>
              </a:ext>
            </a:extLst>
          </p:cNvPr>
          <p:cNvSpPr/>
          <p:nvPr/>
        </p:nvSpPr>
        <p:spPr>
          <a:xfrm>
            <a:off x="197050" y="536444"/>
            <a:ext cx="7271542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38100" lvl="0">
              <a:lnSpc>
                <a:spcPct val="128571"/>
              </a:lnSpc>
            </a:pP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Векторный поиск лежит в основе инструмента </a:t>
            </a:r>
            <a:r>
              <a:rPr lang="en-US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Service Info Search</a:t>
            </a:r>
            <a:endParaRPr lang="ru-RU" sz="2400" i="1" dirty="0">
              <a:solidFill>
                <a:srgbClr val="0B20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  <p:extLst>
      <p:ext uri="{BB962C8B-B14F-4D97-AF65-F5344CB8AC3E}">
        <p14:creationId xmlns:p14="http://schemas.microsoft.com/office/powerpoint/2010/main" val="2187560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/>
        </p:nvSpPr>
        <p:spPr>
          <a:xfrm>
            <a:off x="197050" y="309862"/>
            <a:ext cx="1083671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3400"/>
              <a:buFont typeface="Golos Text SemiBold"/>
              <a:buNone/>
            </a:pPr>
            <a:r>
              <a:rPr lang="ru-RU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Что мы хотим получить? </a:t>
            </a:r>
            <a:r>
              <a:rPr lang="ru-RU" sz="3400" b="1" dirty="0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Архитектура решения.</a:t>
            </a:r>
            <a:endParaRPr sz="3400" b="1" i="0" u="none" strike="noStrike" cap="none" dirty="0">
              <a:solidFill>
                <a:srgbClr val="00D29D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161" name="Google Shape;161;p29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 txBox="1"/>
          <p:nvPr/>
        </p:nvSpPr>
        <p:spPr>
          <a:xfrm>
            <a:off x="197050" y="673375"/>
            <a:ext cx="98190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23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«Вам следует обращать внимание не на красоту здания, а на конструкцию фундамента, которая выдержит испытание временем.»</a:t>
            </a:r>
            <a:endParaRPr sz="2300" i="1" dirty="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2" name="Объект 4">
            <a:extLst>
              <a:ext uri="{FF2B5EF4-FFF2-40B4-BE49-F238E27FC236}">
                <a16:creationId xmlns:a16="http://schemas.microsoft.com/office/drawing/2014/main" id="{1C661FD7-17B1-4851-A865-B920B29896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54" y="1522167"/>
            <a:ext cx="9350492" cy="49707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dist.neo4j.com/wp-content/uploads/20231026075938/1vJPYDJcpcqmAplxHL_xYVg.png">
            <a:extLst>
              <a:ext uri="{FF2B5EF4-FFF2-40B4-BE49-F238E27FC236}">
                <a16:creationId xmlns:a16="http://schemas.microsoft.com/office/drawing/2014/main" id="{98CB8F7F-25AF-49D1-9ACA-A48EF289C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843" y="1873489"/>
            <a:ext cx="8438314" cy="469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86;p37">
            <a:extLst>
              <a:ext uri="{FF2B5EF4-FFF2-40B4-BE49-F238E27FC236}">
                <a16:creationId xmlns:a16="http://schemas.microsoft.com/office/drawing/2014/main" id="{A6C6036A-6CCA-42D8-BD22-0BA95D4FE14D}"/>
              </a:ext>
            </a:extLst>
          </p:cNvPr>
          <p:cNvSpPr txBox="1"/>
          <p:nvPr/>
        </p:nvSpPr>
        <p:spPr>
          <a:xfrm>
            <a:off x="197050" y="812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0B2027"/>
              </a:buClr>
              <a:buSzPts val="3400"/>
            </a:pPr>
            <a:r>
              <a:rPr lang="ru-RU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Инструменты. </a:t>
            </a:r>
            <a:r>
              <a:rPr lang="ru-RU" sz="3400" b="1" dirty="0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Семантический поиск в </a:t>
            </a:r>
            <a:r>
              <a:rPr lang="en-US" sz="3400" b="1" dirty="0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neo4j</a:t>
            </a:r>
            <a:endParaRPr sz="3400" b="1" dirty="0">
              <a:solidFill>
                <a:srgbClr val="00D29D"/>
              </a:solidFill>
              <a:latin typeface="Golos Text SemiBold"/>
              <a:cs typeface="Golos Text SemiBold"/>
              <a:sym typeface="Golos Text SemiBold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63DBC5C-AC23-4B3A-A64F-85F0B8EB616E}"/>
              </a:ext>
            </a:extLst>
          </p:cNvPr>
          <p:cNvSpPr/>
          <p:nvPr/>
        </p:nvSpPr>
        <p:spPr>
          <a:xfrm>
            <a:off x="197050" y="536444"/>
            <a:ext cx="5860900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38100" lvl="0">
              <a:lnSpc>
                <a:spcPct val="128571"/>
              </a:lnSpc>
            </a:pP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Как устроен семантический (</a:t>
            </a:r>
            <a:r>
              <a:rPr lang="ru-RU" sz="2400" i="1" dirty="0" err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графовый</a:t>
            </a: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) поиск в </a:t>
            </a:r>
            <a:r>
              <a:rPr lang="en-US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neo4j</a:t>
            </a:r>
            <a:endParaRPr lang="ru-RU" sz="2400" i="1" dirty="0">
              <a:solidFill>
                <a:srgbClr val="0B20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  <p:extLst>
      <p:ext uri="{BB962C8B-B14F-4D97-AF65-F5344CB8AC3E}">
        <p14:creationId xmlns:p14="http://schemas.microsoft.com/office/powerpoint/2010/main" val="1330015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B8F2301-8349-4BD5-998B-D56D6E450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26171" cy="4754284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CYPHER_GENERATION_TEMPLATE = ""“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You are an expert Neo4j Developer translating user questions into Cypher to answer questions about services and provide information.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Convert the user's question based on the schema.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Use only the provided relationship types and properties in the schema.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Do not use any other relationship types or properties that are not provided.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Do not return entire nodes or embedding properties.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Example Cypher Statements: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1. </a:t>
            </a:r>
            <a:r>
              <a:rPr lang="ru-RU" dirty="0"/>
              <a:t>Чтобы найти жизненные ситуации, которые относятся к запрашиваемой услуге: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ru-RU" dirty="0"/>
              <a:t>```</a:t>
            </a:r>
            <a:r>
              <a:rPr lang="en-US" dirty="0"/>
              <a:t>MATCH (</a:t>
            </a:r>
            <a:r>
              <a:rPr lang="en-US" dirty="0" err="1"/>
              <a:t>s:Service</a:t>
            </a:r>
            <a:r>
              <a:rPr lang="en-US" dirty="0"/>
              <a:t>)-[</a:t>
            </a:r>
            <a:r>
              <a:rPr lang="en-US" dirty="0" err="1"/>
              <a:t>r:INCLUDE_SUTIATION</a:t>
            </a:r>
            <a:r>
              <a:rPr lang="en-US" dirty="0"/>
              <a:t>]-&gt;(</a:t>
            </a:r>
            <a:r>
              <a:rPr lang="en-US" dirty="0" err="1"/>
              <a:t>l:lifeSituation</a:t>
            </a:r>
            <a:r>
              <a:rPr lang="en-US" dirty="0"/>
              <a:t>) WHERE </a:t>
            </a:r>
            <a:r>
              <a:rPr lang="en-US" dirty="0" err="1"/>
              <a:t>s.idService</a:t>
            </a:r>
            <a:r>
              <a:rPr lang="en-US" dirty="0"/>
              <a:t> = $</a:t>
            </a:r>
            <a:r>
              <a:rPr lang="en-US" dirty="0" err="1"/>
              <a:t>service_idRETURN</a:t>
            </a:r>
            <a:r>
              <a:rPr lang="en-US" dirty="0"/>
              <a:t> l.name, </a:t>
            </a:r>
            <a:r>
              <a:rPr lang="en-US" dirty="0" err="1"/>
              <a:t>l.idSituation</a:t>
            </a:r>
            <a:r>
              <a:rPr lang="en-US" dirty="0"/>
              <a:t>```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2. </a:t>
            </a:r>
            <a:r>
              <a:rPr lang="ru-RU" dirty="0"/>
              <a:t>Чтобы найти документы для жизненной ситуации: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ru-RU" dirty="0"/>
              <a:t>```</a:t>
            </a:r>
            <a:r>
              <a:rPr lang="en-US" dirty="0"/>
              <a:t>MATCH (</a:t>
            </a:r>
            <a:r>
              <a:rPr lang="en-US" dirty="0" err="1"/>
              <a:t>l:lifeSituation</a:t>
            </a:r>
            <a:r>
              <a:rPr lang="en-US" dirty="0"/>
              <a:t>)-[</a:t>
            </a:r>
            <a:r>
              <a:rPr lang="en-US" dirty="0" err="1"/>
              <a:t>r:REQUIERE_DOCUMENT</a:t>
            </a:r>
            <a:r>
              <a:rPr lang="en-US" dirty="0"/>
              <a:t>]-&gt;(</a:t>
            </a:r>
            <a:r>
              <a:rPr lang="en-US" dirty="0" err="1"/>
              <a:t>d:documents</a:t>
            </a:r>
            <a:r>
              <a:rPr lang="en-US" dirty="0"/>
              <a:t>) WHERE </a:t>
            </a:r>
            <a:r>
              <a:rPr lang="en-US" dirty="0" err="1"/>
              <a:t>l.idSituation</a:t>
            </a:r>
            <a:r>
              <a:rPr lang="en-US" dirty="0"/>
              <a:t> = $</a:t>
            </a:r>
            <a:r>
              <a:rPr lang="en-US" dirty="0" err="1"/>
              <a:t>situation_idRETURN</a:t>
            </a:r>
            <a:r>
              <a:rPr lang="en-US" dirty="0"/>
              <a:t> d.name, </a:t>
            </a:r>
            <a:r>
              <a:rPr lang="en-US" dirty="0" err="1"/>
              <a:t>d.original</a:t>
            </a:r>
            <a:r>
              <a:rPr lang="en-US" dirty="0"/>
              <a:t>, </a:t>
            </a:r>
            <a:r>
              <a:rPr lang="en-US" dirty="0" err="1"/>
              <a:t>d.copy</a:t>
            </a:r>
            <a:r>
              <a:rPr lang="en-US" dirty="0"/>
              <a:t>```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3. </a:t>
            </a:r>
            <a:r>
              <a:rPr lang="ru-RU" dirty="0"/>
              <a:t>Для общего поиска жизненных ситуаций с документами:```</a:t>
            </a:r>
            <a:r>
              <a:rPr lang="en-US" dirty="0"/>
              <a:t>MATCH (</a:t>
            </a:r>
            <a:r>
              <a:rPr lang="en-US" dirty="0" err="1"/>
              <a:t>l:lifeSituation</a:t>
            </a:r>
            <a:r>
              <a:rPr lang="en-US" dirty="0"/>
              <a:t>)-[:REQUIERE_DOCUMENT]-&gt;(</a:t>
            </a:r>
            <a:r>
              <a:rPr lang="en-US" dirty="0" err="1"/>
              <a:t>d:documents</a:t>
            </a:r>
            <a:r>
              <a:rPr lang="en-US" dirty="0"/>
              <a:t>)WITH l, COUNT(d) as </a:t>
            </a:r>
            <a:r>
              <a:rPr lang="en-US" dirty="0" err="1"/>
              <a:t>doc_countWHERE</a:t>
            </a:r>
            <a:r>
              <a:rPr lang="en-US" dirty="0"/>
              <a:t> </a:t>
            </a:r>
            <a:r>
              <a:rPr lang="en-US" dirty="0" err="1"/>
              <a:t>doc_count</a:t>
            </a:r>
            <a:r>
              <a:rPr lang="en-US" dirty="0"/>
              <a:t> &gt; 0RETURN l.name, </a:t>
            </a:r>
            <a:r>
              <a:rPr lang="en-US" dirty="0" err="1"/>
              <a:t>l.idSituationLIMIT</a:t>
            </a:r>
            <a:r>
              <a:rPr lang="en-US" dirty="0"/>
              <a:t> 20```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4. </a:t>
            </a:r>
            <a:r>
              <a:rPr lang="ru-RU" dirty="0"/>
              <a:t>Для получения услуги по </a:t>
            </a:r>
            <a:r>
              <a:rPr lang="en-US" dirty="0"/>
              <a:t>ID:```MATCH (</a:t>
            </a:r>
            <a:r>
              <a:rPr lang="en-US" dirty="0" err="1"/>
              <a:t>s:Service</a:t>
            </a:r>
            <a:r>
              <a:rPr lang="en-US" dirty="0"/>
              <a:t>)WHERE </a:t>
            </a:r>
            <a:r>
              <a:rPr lang="en-US" dirty="0" err="1"/>
              <a:t>s.idService</a:t>
            </a:r>
            <a:r>
              <a:rPr lang="en-US" dirty="0"/>
              <a:t> = $</a:t>
            </a:r>
            <a:r>
              <a:rPr lang="en-US" dirty="0" err="1"/>
              <a:t>service_idRETURN</a:t>
            </a:r>
            <a:r>
              <a:rPr lang="en-US" dirty="0"/>
              <a:t> s.name, </a:t>
            </a:r>
            <a:r>
              <a:rPr lang="en-US" dirty="0" err="1"/>
              <a:t>s.idService</a:t>
            </a:r>
            <a:r>
              <a:rPr lang="en-US" dirty="0"/>
              <a:t>, </a:t>
            </a:r>
            <a:r>
              <a:rPr lang="en-US" dirty="0" err="1"/>
              <a:t>s.receiptPlace</a:t>
            </a:r>
            <a:r>
              <a:rPr lang="en-US" dirty="0"/>
              <a:t>, </a:t>
            </a:r>
            <a:r>
              <a:rPr lang="en-US" dirty="0" err="1"/>
              <a:t>s.serviceProvisionTerm</a:t>
            </a:r>
            <a:r>
              <a:rPr lang="en-US" dirty="0"/>
              <a:t>```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Schema:{schema}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Question:{question}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Cypher Query:"""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795BDC-3273-409E-BE24-D03505A58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77"/>
          <a:stretch/>
        </p:blipFill>
        <p:spPr>
          <a:xfrm>
            <a:off x="7082639" y="1690688"/>
            <a:ext cx="4773010" cy="1505932"/>
          </a:xfrm>
          <a:prstGeom prst="rect">
            <a:avLst/>
          </a:prstGeom>
        </p:spPr>
      </p:pic>
      <p:sp>
        <p:nvSpPr>
          <p:cNvPr id="5" name="Google Shape;386;p37">
            <a:extLst>
              <a:ext uri="{FF2B5EF4-FFF2-40B4-BE49-F238E27FC236}">
                <a16:creationId xmlns:a16="http://schemas.microsoft.com/office/drawing/2014/main" id="{DFFA9BAB-6DC2-48F2-B6C0-3847DFB7787C}"/>
              </a:ext>
            </a:extLst>
          </p:cNvPr>
          <p:cNvSpPr txBox="1"/>
          <p:nvPr/>
        </p:nvSpPr>
        <p:spPr>
          <a:xfrm>
            <a:off x="197050" y="812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0B2027"/>
              </a:buClr>
              <a:buSzPts val="3400"/>
            </a:pPr>
            <a:r>
              <a:rPr lang="ru-RU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Инструменты. </a:t>
            </a:r>
            <a:r>
              <a:rPr lang="en-US" sz="3400" b="1" dirty="0" err="1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GraphCypherQAChain</a:t>
            </a:r>
            <a:endParaRPr sz="3400" b="1" dirty="0">
              <a:solidFill>
                <a:srgbClr val="00D29D"/>
              </a:solidFill>
              <a:latin typeface="Golos Text SemiBold"/>
              <a:cs typeface="Golos Text SemiBold"/>
              <a:sym typeface="Golos Text SemiBold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A22C33C-EE0A-4A6A-A119-DE3E84227901}"/>
              </a:ext>
            </a:extLst>
          </p:cNvPr>
          <p:cNvSpPr/>
          <p:nvPr/>
        </p:nvSpPr>
        <p:spPr>
          <a:xfrm>
            <a:off x="197050" y="536444"/>
            <a:ext cx="10565713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38100" lvl="0">
              <a:lnSpc>
                <a:spcPct val="128571"/>
              </a:lnSpc>
            </a:pP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В основе инструментов  </a:t>
            </a:r>
            <a:r>
              <a:rPr lang="en-US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Service Document Search </a:t>
            </a: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и </a:t>
            </a:r>
            <a:r>
              <a:rPr lang="en-US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Document Request  Handler – </a:t>
            </a:r>
            <a:r>
              <a:rPr lang="ru-RU" sz="2400" i="1" dirty="0" err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графовый</a:t>
            </a:r>
            <a:r>
              <a:rPr lang="ru-RU" sz="24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поиск</a:t>
            </a:r>
          </a:p>
        </p:txBody>
      </p:sp>
    </p:spTree>
    <p:extLst>
      <p:ext uri="{BB962C8B-B14F-4D97-AF65-F5344CB8AC3E}">
        <p14:creationId xmlns:p14="http://schemas.microsoft.com/office/powerpoint/2010/main" val="4107768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0;p41">
            <a:extLst>
              <a:ext uri="{FF2B5EF4-FFF2-40B4-BE49-F238E27FC236}">
                <a16:creationId xmlns:a16="http://schemas.microsoft.com/office/drawing/2014/main" id="{70677D96-1FC1-4925-9A7B-195176719457}"/>
              </a:ext>
            </a:extLst>
          </p:cNvPr>
          <p:cNvSpPr txBox="1"/>
          <p:nvPr/>
        </p:nvSpPr>
        <p:spPr>
          <a:xfrm>
            <a:off x="1901574" y="1915372"/>
            <a:ext cx="6797039" cy="90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ru-RU" sz="5900" b="1" i="0" u="none" strike="noStrike" kern="0" cap="none" spc="0" normalizeH="0" baseline="0" noProof="0" dirty="0" err="1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rPr>
              <a:t>Демо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B2027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</p:spTree>
    <p:extLst>
      <p:ext uri="{BB962C8B-B14F-4D97-AF65-F5344CB8AC3E}">
        <p14:creationId xmlns:p14="http://schemas.microsoft.com/office/powerpoint/2010/main" val="3750920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DD290A-987F-4688-BC3D-FE844018E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293" y="558438"/>
            <a:ext cx="7103684" cy="574112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828412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9B7203-58C2-42A1-B006-92258F3CE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55" y="402473"/>
            <a:ext cx="6609432" cy="17814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0E2C71-0130-4BB5-80F3-3CF36FA6E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55" y="2109523"/>
            <a:ext cx="6609431" cy="446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01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53A01B-9FB7-41B2-ADB0-E607242E4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" y="656049"/>
            <a:ext cx="5946633" cy="49260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A491B0-4F69-4743-B964-99F24563B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375" y="998766"/>
            <a:ext cx="5877216" cy="458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52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211CBF-0E4E-47F5-BE7F-9570CAA69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06" y="627427"/>
            <a:ext cx="7071931" cy="560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25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0;p41">
            <a:extLst>
              <a:ext uri="{FF2B5EF4-FFF2-40B4-BE49-F238E27FC236}">
                <a16:creationId xmlns:a16="http://schemas.microsoft.com/office/drawing/2014/main" id="{70677D96-1FC1-4925-9A7B-195176719457}"/>
              </a:ext>
            </a:extLst>
          </p:cNvPr>
          <p:cNvSpPr txBox="1"/>
          <p:nvPr/>
        </p:nvSpPr>
        <p:spPr>
          <a:xfrm>
            <a:off x="1901574" y="1915372"/>
            <a:ext cx="6797039" cy="1726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ru-RU" sz="59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rPr>
              <a:t>Спасибо за внимание!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B2027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</p:spTree>
    <p:extLst>
      <p:ext uri="{BB962C8B-B14F-4D97-AF65-F5344CB8AC3E}">
        <p14:creationId xmlns:p14="http://schemas.microsoft.com/office/powerpoint/2010/main" val="935433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0;p41">
            <a:extLst>
              <a:ext uri="{FF2B5EF4-FFF2-40B4-BE49-F238E27FC236}">
                <a16:creationId xmlns:a16="http://schemas.microsoft.com/office/drawing/2014/main" id="{70677D96-1FC1-4925-9A7B-195176719457}"/>
              </a:ext>
            </a:extLst>
          </p:cNvPr>
          <p:cNvSpPr txBox="1"/>
          <p:nvPr/>
        </p:nvSpPr>
        <p:spPr>
          <a:xfrm>
            <a:off x="1635760" y="1405010"/>
            <a:ext cx="6797039" cy="336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SzPts val="2400"/>
            </a:pPr>
            <a:r>
              <a:rPr lang="ru-RU" sz="5900" b="1" dirty="0">
                <a:solidFill>
                  <a:srgbClr val="763186"/>
                </a:solidFill>
                <a:latin typeface="Golos Text"/>
                <a:ea typeface="Golos Text"/>
                <a:cs typeface="Golos Text"/>
                <a:sym typeface="Golos Text"/>
              </a:rPr>
              <a:t>Этап 1</a:t>
            </a:r>
            <a:br>
              <a:rPr lang="ru-RU" sz="5900" b="1" dirty="0">
                <a:solidFill>
                  <a:srgbClr val="763186"/>
                </a:solidFill>
                <a:latin typeface="Golos Text"/>
                <a:ea typeface="Golos Text"/>
                <a:cs typeface="Golos Text"/>
                <a:sym typeface="Golos Text"/>
              </a:rPr>
            </a:br>
            <a:r>
              <a:rPr lang="ru-RU" sz="5900" dirty="0" err="1">
                <a:solidFill>
                  <a:srgbClr val="763186"/>
                </a:solidFill>
                <a:latin typeface="Golos Text"/>
                <a:ea typeface="Golos Text"/>
                <a:cs typeface="Golos Text"/>
                <a:sym typeface="Golos Text"/>
              </a:rPr>
              <a:t>Плайплайн</a:t>
            </a:r>
            <a:r>
              <a:rPr lang="ru-RU" sz="5900" dirty="0">
                <a:solidFill>
                  <a:srgbClr val="763186"/>
                </a:solidFill>
                <a:latin typeface="Golos Text"/>
                <a:ea typeface="Golos Text"/>
                <a:cs typeface="Golos Text"/>
                <a:sym typeface="Golos Text"/>
              </a:rPr>
              <a:t> для </a:t>
            </a:r>
            <a:r>
              <a:rPr lang="ru-RU" sz="5900" dirty="0" err="1">
                <a:solidFill>
                  <a:srgbClr val="763186"/>
                </a:solidFill>
                <a:latin typeface="Golos Text"/>
                <a:ea typeface="Golos Text"/>
                <a:cs typeface="Golos Text"/>
                <a:sym typeface="Golos Text"/>
              </a:rPr>
              <a:t>преодобработки</a:t>
            </a:r>
            <a:r>
              <a:rPr lang="ru-RU" sz="5900" dirty="0">
                <a:solidFill>
                  <a:srgbClr val="763186"/>
                </a:solidFill>
                <a:latin typeface="Golos Text"/>
                <a:ea typeface="Golos Text"/>
                <a:cs typeface="Golos Text"/>
                <a:sym typeface="Golos Text"/>
              </a:rPr>
              <a:t> данных</a:t>
            </a:r>
            <a:endParaRPr sz="3600" i="0" u="none" strike="noStrike" cap="none" dirty="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  <p:extLst>
      <p:ext uri="{BB962C8B-B14F-4D97-AF65-F5344CB8AC3E}">
        <p14:creationId xmlns:p14="http://schemas.microsoft.com/office/powerpoint/2010/main" val="425884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/>
        </p:nvSpPr>
        <p:spPr>
          <a:xfrm>
            <a:off x="197050" y="1574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0B2027"/>
              </a:buClr>
              <a:buSzPts val="3400"/>
            </a:pPr>
            <a:r>
              <a:rPr lang="ru-RU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Загрузка данных. </a:t>
            </a:r>
            <a:r>
              <a:rPr lang="ru-RU" sz="3400" b="1" dirty="0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Проба пера</a:t>
            </a:r>
            <a:endParaRPr sz="3400" b="1" i="0" u="none" strike="noStrike" cap="none" dirty="0">
              <a:solidFill>
                <a:srgbClr val="00D29D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197" name="Google Shape;197;p30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939349"/>
            <a:ext cx="259988" cy="13030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30"/>
          <p:cNvGrpSpPr/>
          <p:nvPr/>
        </p:nvGrpSpPr>
        <p:grpSpPr>
          <a:xfrm>
            <a:off x="3476618" y="2687484"/>
            <a:ext cx="84000" cy="84000"/>
            <a:chOff x="2977322" y="5785161"/>
            <a:chExt cx="84000" cy="84000"/>
          </a:xfrm>
        </p:grpSpPr>
        <p:sp>
          <p:nvSpPr>
            <p:cNvPr id="199" name="Google Shape;199;p30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dist="63500" dir="8100000" algn="tr" rotWithShape="0">
                <a:schemeClr val="dk2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rgbClr val="DBF4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" name="Google Shape;202;p30"/>
          <p:cNvSpPr txBox="1"/>
          <p:nvPr/>
        </p:nvSpPr>
        <p:spPr>
          <a:xfrm>
            <a:off x="-273538" y="558740"/>
            <a:ext cx="10535138" cy="64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38100" lvl="0">
              <a:lnSpc>
                <a:spcPct val="128571"/>
              </a:lnSpc>
            </a:pPr>
            <a:r>
              <a:rPr lang="ru-RU" sz="23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Способы, которые не сработали</a:t>
            </a:r>
            <a:endParaRPr sz="1100" b="1" dirty="0">
              <a:solidFill>
                <a:srgbClr val="18803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04" name="Google Shape;204;p30"/>
          <p:cNvGrpSpPr/>
          <p:nvPr/>
        </p:nvGrpSpPr>
        <p:grpSpPr>
          <a:xfrm>
            <a:off x="3343843" y="4574034"/>
            <a:ext cx="84000" cy="84000"/>
            <a:chOff x="2977322" y="5785161"/>
            <a:chExt cx="84000" cy="84000"/>
          </a:xfrm>
        </p:grpSpPr>
        <p:sp>
          <p:nvSpPr>
            <p:cNvPr id="205" name="Google Shape;205;p30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dist="63500" dir="8100000" algn="tr" rotWithShape="0">
                <a:schemeClr val="dk2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rgbClr val="DBF4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224;p31">
            <a:extLst>
              <a:ext uri="{FF2B5EF4-FFF2-40B4-BE49-F238E27FC236}">
                <a16:creationId xmlns:a16="http://schemas.microsoft.com/office/drawing/2014/main" id="{B1727B5C-7600-41FC-9589-E32426CCA6B5}"/>
              </a:ext>
            </a:extLst>
          </p:cNvPr>
          <p:cNvSpPr txBox="1"/>
          <p:nvPr/>
        </p:nvSpPr>
        <p:spPr>
          <a:xfrm>
            <a:off x="197050" y="1255478"/>
            <a:ext cx="3000000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21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PyPDF2</a:t>
            </a:r>
            <a:endParaRPr dirty="0"/>
          </a:p>
        </p:txBody>
      </p:sp>
      <p:sp>
        <p:nvSpPr>
          <p:cNvPr id="20" name="Google Shape;166;p29">
            <a:extLst>
              <a:ext uri="{FF2B5EF4-FFF2-40B4-BE49-F238E27FC236}">
                <a16:creationId xmlns:a16="http://schemas.microsoft.com/office/drawing/2014/main" id="{3ABAB9B1-14F1-4E78-B74D-72FD09DFEB49}"/>
              </a:ext>
            </a:extLst>
          </p:cNvPr>
          <p:cNvSpPr txBox="1"/>
          <p:nvPr/>
        </p:nvSpPr>
        <p:spPr>
          <a:xfrm>
            <a:off x="270130" y="1864764"/>
            <a:ext cx="411444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lvl="0">
              <a:buSzPts val="1400"/>
            </a:pP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бесплатная библиотека PDF на </a:t>
            </a:r>
            <a:r>
              <a:rPr lang="ru-RU" sz="1200" dirty="0" err="1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python</a:t>
            </a: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 с открытым исходным кодом, способная разделять, объединять, обрезать и преобразовывать страницы PDF-файлов, выделять из </a:t>
            </a:r>
            <a:r>
              <a:rPr lang="ru-RU" sz="1200" dirty="0" err="1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pdf</a:t>
            </a: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 тексты. </a:t>
            </a:r>
            <a:endParaRPr sz="1000" dirty="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425E9C1-DCDF-4B08-AEF4-F4AA129EB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50" y="2937313"/>
            <a:ext cx="5020376" cy="1305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Google Shape;166;p29">
            <a:extLst>
              <a:ext uri="{FF2B5EF4-FFF2-40B4-BE49-F238E27FC236}">
                <a16:creationId xmlns:a16="http://schemas.microsoft.com/office/drawing/2014/main" id="{8D6F0FE1-0E97-4D33-8270-B0DA0467D08F}"/>
              </a:ext>
            </a:extLst>
          </p:cNvPr>
          <p:cNvSpPr txBox="1"/>
          <p:nvPr/>
        </p:nvSpPr>
        <p:spPr>
          <a:xfrm>
            <a:off x="295842" y="4658034"/>
            <a:ext cx="4921583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lvl="0">
              <a:buSzPts val="1400"/>
            </a:pPr>
            <a:r>
              <a:rPr lang="ru-RU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Результат</a:t>
            </a: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:</a:t>
            </a:r>
          </a:p>
          <a:p>
            <a:pPr lvl="0">
              <a:buSzPts val="1400"/>
            </a:pPr>
            <a:endParaRPr lang="ru-RU" sz="1200" dirty="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lvl="0">
              <a:buSzPts val="1400"/>
            </a:pPr>
            <a:r>
              <a:rPr lang="ru-RU" sz="1200" dirty="0">
                <a:solidFill>
                  <a:schemeClr val="accent5">
                    <a:lumMod val="75000"/>
                  </a:schemeClr>
                </a:solidFill>
                <a:latin typeface="Golos Text"/>
                <a:ea typeface="Golos Text"/>
                <a:cs typeface="Golos Text"/>
                <a:sym typeface="Golos Text"/>
              </a:rPr>
              <a:t>1. Наименование \</a:t>
            </a:r>
            <a:r>
              <a:rPr lang="ru-RU" sz="1200" dirty="0" err="1">
                <a:solidFill>
                  <a:schemeClr val="accent5">
                    <a:lumMod val="75000"/>
                  </a:schemeClr>
                </a:solidFill>
                <a:latin typeface="Golos Text"/>
                <a:ea typeface="Golos Text"/>
                <a:cs typeface="Golos Text"/>
                <a:sym typeface="Golos Text"/>
              </a:rPr>
              <a:t>nуслуги</a:t>
            </a:r>
            <a:r>
              <a:rPr lang="ru-RU" sz="1200" dirty="0">
                <a:solidFill>
                  <a:schemeClr val="accent5">
                    <a:lumMod val="75000"/>
                  </a:schemeClr>
                </a:solidFill>
                <a:latin typeface="Golos Text"/>
                <a:ea typeface="Golos Text"/>
                <a:cs typeface="Golos Text"/>
                <a:sym typeface="Golos Text"/>
              </a:rPr>
              <a:t> \</a:t>
            </a:r>
            <a:r>
              <a:rPr lang="ru-RU" sz="1200" dirty="0" err="1">
                <a:solidFill>
                  <a:schemeClr val="accent5">
                    <a:lumMod val="75000"/>
                  </a:schemeClr>
                </a:solidFill>
                <a:latin typeface="Golos Text"/>
                <a:ea typeface="Golos Text"/>
                <a:cs typeface="Golos Text"/>
                <a:sym typeface="Golos Text"/>
              </a:rPr>
              <a:t>nВыдача</a:t>
            </a:r>
            <a:r>
              <a:rPr lang="ru-RU" sz="1200" dirty="0">
                <a:solidFill>
                  <a:schemeClr val="accent5">
                    <a:lumMod val="75000"/>
                  </a:schemeClr>
                </a:solidFill>
                <a:latin typeface="Golos Text"/>
                <a:ea typeface="Golos Text"/>
                <a:cs typeface="Golos Text"/>
                <a:sym typeface="Golos Text"/>
              </a:rPr>
              <a:t>, замена паспортов гражданина РФ, удостоверяющих личность гражданина РФ \n на территории РФ \n  Услуга «бумажная» (прием в программе АИС «МФЦ») \n</a:t>
            </a:r>
          </a:p>
        </p:txBody>
      </p:sp>
      <p:sp>
        <p:nvSpPr>
          <p:cNvPr id="24" name="Google Shape;224;p31">
            <a:extLst>
              <a:ext uri="{FF2B5EF4-FFF2-40B4-BE49-F238E27FC236}">
                <a16:creationId xmlns:a16="http://schemas.microsoft.com/office/drawing/2014/main" id="{0F8BCD76-70E9-4AEC-8D6F-1DD5EBCB15FC}"/>
              </a:ext>
            </a:extLst>
          </p:cNvPr>
          <p:cNvSpPr txBox="1"/>
          <p:nvPr/>
        </p:nvSpPr>
        <p:spPr>
          <a:xfrm>
            <a:off x="7400490" y="1253326"/>
            <a:ext cx="3000000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21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Unstructured</a:t>
            </a:r>
            <a:endParaRPr dirty="0"/>
          </a:p>
        </p:txBody>
      </p:sp>
      <p:sp>
        <p:nvSpPr>
          <p:cNvPr id="25" name="Google Shape;166;p29">
            <a:extLst>
              <a:ext uri="{FF2B5EF4-FFF2-40B4-BE49-F238E27FC236}">
                <a16:creationId xmlns:a16="http://schemas.microsoft.com/office/drawing/2014/main" id="{9AD2BB28-4965-47B3-BE1D-B116161AE2C6}"/>
              </a:ext>
            </a:extLst>
          </p:cNvPr>
          <p:cNvSpPr txBox="1"/>
          <p:nvPr/>
        </p:nvSpPr>
        <p:spPr>
          <a:xfrm>
            <a:off x="6937730" y="1809602"/>
            <a:ext cx="424842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lvl="0">
              <a:buSzPts val="1400"/>
            </a:pPr>
            <a:r>
              <a:rPr lang="ru-RU" sz="1200" dirty="0" err="1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Python</a:t>
            </a: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-библиотека для работы с неструктурированными данными, такой как текст, изображение, аудио и видео. Библиотека предоставляет простые в использовании инструменты для извлечения, преобразования и анализа неструктурированных данных.</a:t>
            </a:r>
            <a:endParaRPr sz="1000" dirty="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6" name="Google Shape;166;p29">
            <a:extLst>
              <a:ext uri="{FF2B5EF4-FFF2-40B4-BE49-F238E27FC236}">
                <a16:creationId xmlns:a16="http://schemas.microsoft.com/office/drawing/2014/main" id="{188C7F95-B554-4422-BDAC-60347543C92D}"/>
              </a:ext>
            </a:extLst>
          </p:cNvPr>
          <p:cNvSpPr txBox="1"/>
          <p:nvPr/>
        </p:nvSpPr>
        <p:spPr>
          <a:xfrm>
            <a:off x="6974576" y="3325476"/>
            <a:ext cx="4248429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lvl="0">
              <a:buSzPts val="1400"/>
            </a:pPr>
            <a:r>
              <a:rPr lang="ru-RU" sz="1200" dirty="0" err="1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Unstructured</a:t>
            </a: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 предлагает более продвинутые функции для извлечения и структурирования данных, такие как:</a:t>
            </a:r>
          </a:p>
          <a:p>
            <a:pPr marL="171450" lvl="0" indent="-171450">
              <a:buSzPts val="1400"/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Извлечение таблиц;</a:t>
            </a:r>
          </a:p>
          <a:p>
            <a:pPr marL="171450" lvl="0" indent="-171450">
              <a:buSzPts val="1400"/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Извлечение меток и секций: позволяет структурировать данные по темам или разделам.</a:t>
            </a:r>
          </a:p>
          <a:p>
            <a:pPr lvl="0">
              <a:buSzPts val="1400"/>
            </a:pP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Извлечение списков;</a:t>
            </a:r>
          </a:p>
          <a:p>
            <a:pPr marL="171450" lvl="0" indent="-171450">
              <a:buSzPts val="1400"/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 Распознавание сущностей: </a:t>
            </a:r>
            <a:r>
              <a:rPr lang="ru-RU" sz="1200" dirty="0" err="1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Unstructured</a:t>
            </a: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 может распознавать сущности, такие как даты, адреса, номера телефонов и электронные адреса, в извлеченном тексте.</a:t>
            </a:r>
          </a:p>
          <a:p>
            <a:pPr marL="171450" lvl="0" indent="-171450">
              <a:buSzPts val="1400"/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Извлечение изображений.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/>
        </p:nvSpPr>
        <p:spPr>
          <a:xfrm>
            <a:off x="197050" y="812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3400"/>
              <a:buFont typeface="Golos Text SemiBold"/>
              <a:buNone/>
            </a:pPr>
            <a:r>
              <a:rPr lang="en-US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Multimodal LLM</a:t>
            </a:r>
            <a:r>
              <a:rPr lang="ru-RU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. </a:t>
            </a:r>
            <a:r>
              <a:rPr lang="ru-RU" sz="3400" b="1" dirty="0" err="1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Парсинг</a:t>
            </a:r>
            <a:r>
              <a:rPr lang="ru-RU" sz="3400" b="1" dirty="0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 таблиц</a:t>
            </a:r>
            <a:endParaRPr sz="3400" b="1" i="0" u="none" strike="noStrike" cap="none" dirty="0">
              <a:solidFill>
                <a:srgbClr val="00D29D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217" name="Google Shape;217;p31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9393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 txBox="1"/>
          <p:nvPr/>
        </p:nvSpPr>
        <p:spPr>
          <a:xfrm>
            <a:off x="123500" y="613525"/>
            <a:ext cx="11602200" cy="601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38100" lvl="0">
              <a:lnSpc>
                <a:spcPct val="128571"/>
              </a:lnSpc>
            </a:pPr>
            <a:r>
              <a:rPr lang="ru-RU" sz="21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Потенциально применимый способ </a:t>
            </a:r>
            <a:r>
              <a:rPr lang="ru-RU" sz="2100" i="1" dirty="0" err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парсинга</a:t>
            </a:r>
            <a:r>
              <a:rPr lang="ru-RU" sz="21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, однако требуется решить проблему с галлюцинациями и разрывами страниц.</a:t>
            </a:r>
            <a:endParaRPr sz="2100" i="1" dirty="0">
              <a:solidFill>
                <a:srgbClr val="0B20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3712ACE-C975-4986-B6CB-37BA6322D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20" y="2415740"/>
            <a:ext cx="4589981" cy="1592443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5097566-E0F4-4BDC-9E36-EB8986EA5370}"/>
              </a:ext>
            </a:extLst>
          </p:cNvPr>
          <p:cNvSpPr/>
          <p:nvPr/>
        </p:nvSpPr>
        <p:spPr>
          <a:xfrm>
            <a:off x="351821" y="4561366"/>
            <a:ext cx="4589981" cy="209288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1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from</a:t>
            </a:r>
            <a:r>
              <a:rPr lang="ru-RU" sz="1000" dirty="0">
                <a:latin typeface="+mj-lt"/>
              </a:rPr>
              <a:t> </a:t>
            </a:r>
            <a:r>
              <a:rPr lang="ru-RU" sz="1000" dirty="0" err="1">
                <a:latin typeface="+mj-lt"/>
              </a:rPr>
              <a:t>langchain_core.messages</a:t>
            </a:r>
            <a:r>
              <a:rPr lang="ru-RU" sz="1000" dirty="0">
                <a:latin typeface="+mj-lt"/>
              </a:rPr>
              <a:t> </a:t>
            </a:r>
            <a:r>
              <a:rPr lang="ru-RU" sz="1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import</a:t>
            </a:r>
            <a:r>
              <a:rPr lang="ru-RU" sz="1000" dirty="0">
                <a:latin typeface="+mj-lt"/>
              </a:rPr>
              <a:t> </a:t>
            </a:r>
            <a:r>
              <a:rPr lang="ru-RU" sz="1000" dirty="0" err="1">
                <a:latin typeface="+mj-lt"/>
              </a:rPr>
              <a:t>HumanMessage</a:t>
            </a:r>
            <a:endParaRPr lang="en-US" sz="1000" dirty="0">
              <a:latin typeface="+mj-lt"/>
            </a:endParaRPr>
          </a:p>
          <a:p>
            <a:r>
              <a:rPr lang="ru-RU" sz="1000" dirty="0" err="1">
                <a:latin typeface="+mj-lt"/>
              </a:rPr>
              <a:t>query</a:t>
            </a:r>
            <a:r>
              <a:rPr lang="ru-RU" sz="1000" dirty="0">
                <a:latin typeface="+mj-lt"/>
              </a:rPr>
              <a:t> = </a:t>
            </a:r>
            <a:r>
              <a:rPr lang="ru-RU" sz="1000" dirty="0">
                <a:solidFill>
                  <a:srgbClr val="FF0000"/>
                </a:solidFill>
                <a:latin typeface="+mj-lt"/>
              </a:rPr>
              <a:t>"Прочитай таблицу на изображении и преврати её в словарь. Не изменяй никаких формулировок, точно прочитай текст“</a:t>
            </a:r>
            <a:endParaRPr lang="en-US" sz="1000" dirty="0">
              <a:solidFill>
                <a:srgbClr val="FF0000"/>
              </a:solidFill>
              <a:latin typeface="+mj-lt"/>
            </a:endParaRPr>
          </a:p>
          <a:p>
            <a:r>
              <a:rPr lang="ru-RU" sz="1000" dirty="0" err="1">
                <a:latin typeface="+mj-lt"/>
              </a:rPr>
              <a:t>message</a:t>
            </a:r>
            <a:r>
              <a:rPr lang="ru-RU" sz="1000" dirty="0">
                <a:latin typeface="+mj-lt"/>
              </a:rPr>
              <a:t> = </a:t>
            </a:r>
            <a:r>
              <a:rPr lang="ru-RU" sz="1000" dirty="0" err="1">
                <a:latin typeface="+mj-lt"/>
              </a:rPr>
              <a:t>HumanMessage</a:t>
            </a:r>
            <a:r>
              <a:rPr lang="ru-RU" sz="1000" dirty="0">
                <a:latin typeface="+mj-lt"/>
              </a:rPr>
              <a:t>(    </a:t>
            </a:r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    </a:t>
            </a:r>
            <a:r>
              <a:rPr lang="ru-RU" sz="1000" dirty="0" err="1">
                <a:latin typeface="+mj-lt"/>
              </a:rPr>
              <a:t>content</a:t>
            </a:r>
            <a:r>
              <a:rPr lang="ru-RU" sz="1000" dirty="0">
                <a:latin typeface="+mj-lt"/>
              </a:rPr>
              <a:t>=[        </a:t>
            </a:r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        </a:t>
            </a:r>
            <a:r>
              <a:rPr lang="ru-RU" sz="1000" dirty="0">
                <a:latin typeface="+mj-lt"/>
              </a:rPr>
              <a:t>{</a:t>
            </a:r>
            <a:r>
              <a:rPr lang="ru-RU" sz="1000" dirty="0">
                <a:solidFill>
                  <a:srgbClr val="FF0000"/>
                </a:solidFill>
                <a:latin typeface="+mj-lt"/>
              </a:rPr>
              <a:t>"</a:t>
            </a:r>
            <a:r>
              <a:rPr lang="ru-RU" sz="1000" dirty="0" err="1">
                <a:solidFill>
                  <a:srgbClr val="FF0000"/>
                </a:solidFill>
                <a:latin typeface="+mj-lt"/>
              </a:rPr>
              <a:t>type</a:t>
            </a:r>
            <a:r>
              <a:rPr lang="ru-RU" sz="1000" dirty="0">
                <a:solidFill>
                  <a:srgbClr val="FF0000"/>
                </a:solidFill>
                <a:latin typeface="+mj-lt"/>
              </a:rPr>
              <a:t>"</a:t>
            </a:r>
            <a:r>
              <a:rPr lang="ru-RU" sz="1000" dirty="0">
                <a:latin typeface="+mj-lt"/>
              </a:rPr>
              <a:t>: </a:t>
            </a:r>
            <a:r>
              <a:rPr lang="ru-RU" sz="1000" dirty="0">
                <a:solidFill>
                  <a:srgbClr val="FF0000"/>
                </a:solidFill>
                <a:latin typeface="+mj-lt"/>
              </a:rPr>
              <a:t>"</a:t>
            </a:r>
            <a:r>
              <a:rPr lang="ru-RU" sz="1000" dirty="0" err="1">
                <a:solidFill>
                  <a:srgbClr val="FF0000"/>
                </a:solidFill>
                <a:latin typeface="+mj-lt"/>
              </a:rPr>
              <a:t>text</a:t>
            </a:r>
            <a:r>
              <a:rPr lang="ru-RU" sz="1000" dirty="0">
                <a:solidFill>
                  <a:srgbClr val="FF0000"/>
                </a:solidFill>
                <a:latin typeface="+mj-lt"/>
              </a:rPr>
              <a:t>"</a:t>
            </a:r>
            <a:r>
              <a:rPr lang="ru-RU" sz="1000" dirty="0">
                <a:latin typeface="+mj-lt"/>
              </a:rPr>
              <a:t>, </a:t>
            </a:r>
            <a:r>
              <a:rPr lang="ru-RU" sz="1000" dirty="0">
                <a:solidFill>
                  <a:srgbClr val="FF0000"/>
                </a:solidFill>
                <a:latin typeface="+mj-lt"/>
              </a:rPr>
              <a:t>"</a:t>
            </a:r>
            <a:r>
              <a:rPr lang="ru-RU" sz="1000" dirty="0" err="1">
                <a:solidFill>
                  <a:srgbClr val="FF0000"/>
                </a:solidFill>
                <a:latin typeface="+mj-lt"/>
              </a:rPr>
              <a:t>text</a:t>
            </a:r>
            <a:r>
              <a:rPr lang="ru-RU" sz="1000" dirty="0">
                <a:solidFill>
                  <a:srgbClr val="FF0000"/>
                </a:solidFill>
                <a:latin typeface="+mj-lt"/>
              </a:rPr>
              <a:t>"</a:t>
            </a:r>
            <a:r>
              <a:rPr lang="ru-RU" sz="1000" dirty="0">
                <a:latin typeface="+mj-lt"/>
              </a:rPr>
              <a:t>: </a:t>
            </a:r>
            <a:r>
              <a:rPr lang="ru-RU" sz="1000" dirty="0" err="1">
                <a:latin typeface="+mj-lt"/>
              </a:rPr>
              <a:t>query</a:t>
            </a:r>
            <a:r>
              <a:rPr lang="ru-RU" sz="1000" dirty="0">
                <a:latin typeface="+mj-lt"/>
              </a:rPr>
              <a:t>},       </a:t>
            </a:r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       </a:t>
            </a:r>
            <a:r>
              <a:rPr lang="ru-RU" sz="1000" dirty="0">
                <a:latin typeface="+mj-lt"/>
              </a:rPr>
              <a:t> {           </a:t>
            </a:r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             </a:t>
            </a:r>
            <a:r>
              <a:rPr lang="ru-RU" sz="1000" dirty="0">
                <a:latin typeface="+mj-lt"/>
              </a:rPr>
              <a:t> </a:t>
            </a:r>
            <a:r>
              <a:rPr lang="ru-RU" sz="1000" dirty="0">
                <a:solidFill>
                  <a:srgbClr val="FF0000"/>
                </a:solidFill>
                <a:latin typeface="+mj-lt"/>
              </a:rPr>
              <a:t>"</a:t>
            </a:r>
            <a:r>
              <a:rPr lang="ru-RU" sz="1000" dirty="0" err="1">
                <a:solidFill>
                  <a:srgbClr val="FF0000"/>
                </a:solidFill>
                <a:latin typeface="+mj-lt"/>
              </a:rPr>
              <a:t>type</a:t>
            </a:r>
            <a:r>
              <a:rPr lang="ru-RU" sz="1000" dirty="0">
                <a:solidFill>
                  <a:srgbClr val="FF0000"/>
                </a:solidFill>
                <a:latin typeface="+mj-lt"/>
              </a:rPr>
              <a:t>"</a:t>
            </a:r>
            <a:r>
              <a:rPr lang="ru-RU" sz="1000" dirty="0">
                <a:latin typeface="+mj-lt"/>
              </a:rPr>
              <a:t>: </a:t>
            </a:r>
            <a:r>
              <a:rPr lang="ru-RU" sz="1000" dirty="0">
                <a:solidFill>
                  <a:srgbClr val="FF0000"/>
                </a:solidFill>
                <a:latin typeface="+mj-lt"/>
              </a:rPr>
              <a:t>"</a:t>
            </a:r>
            <a:r>
              <a:rPr lang="ru-RU" sz="1000" dirty="0" err="1">
                <a:solidFill>
                  <a:srgbClr val="FF0000"/>
                </a:solidFill>
                <a:latin typeface="+mj-lt"/>
              </a:rPr>
              <a:t>image_url</a:t>
            </a:r>
            <a:r>
              <a:rPr lang="ru-RU" sz="1000" dirty="0">
                <a:solidFill>
                  <a:srgbClr val="FF0000"/>
                </a:solidFill>
                <a:latin typeface="+mj-lt"/>
              </a:rPr>
              <a:t>"</a:t>
            </a:r>
            <a:r>
              <a:rPr lang="ru-RU" sz="1000" dirty="0">
                <a:latin typeface="+mj-lt"/>
              </a:rPr>
              <a:t>,           </a:t>
            </a:r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             </a:t>
            </a:r>
            <a:r>
              <a:rPr lang="ru-RU" sz="1000" dirty="0">
                <a:latin typeface="+mj-lt"/>
              </a:rPr>
              <a:t> </a:t>
            </a:r>
            <a:r>
              <a:rPr lang="ru-RU" sz="1000" dirty="0">
                <a:solidFill>
                  <a:srgbClr val="FF0000"/>
                </a:solidFill>
                <a:latin typeface="+mj-lt"/>
              </a:rPr>
              <a:t>"</a:t>
            </a:r>
            <a:r>
              <a:rPr lang="ru-RU" sz="1000" dirty="0" err="1">
                <a:solidFill>
                  <a:srgbClr val="FF0000"/>
                </a:solidFill>
                <a:latin typeface="+mj-lt"/>
              </a:rPr>
              <a:t>image_url</a:t>
            </a:r>
            <a:r>
              <a:rPr lang="ru-RU" sz="1000" dirty="0">
                <a:solidFill>
                  <a:srgbClr val="FF0000"/>
                </a:solidFill>
                <a:latin typeface="+mj-lt"/>
              </a:rPr>
              <a:t>"</a:t>
            </a:r>
            <a:r>
              <a:rPr lang="ru-RU" sz="1000" dirty="0">
                <a:latin typeface="+mj-lt"/>
              </a:rPr>
              <a:t>: {</a:t>
            </a:r>
            <a:r>
              <a:rPr lang="ru-RU" sz="1000" dirty="0">
                <a:solidFill>
                  <a:srgbClr val="FF0000"/>
                </a:solidFill>
                <a:latin typeface="+mj-lt"/>
              </a:rPr>
              <a:t>"</a:t>
            </a:r>
            <a:r>
              <a:rPr lang="ru-RU" sz="1000" dirty="0" err="1">
                <a:solidFill>
                  <a:srgbClr val="FF0000"/>
                </a:solidFill>
                <a:latin typeface="+mj-lt"/>
              </a:rPr>
              <a:t>url</a:t>
            </a:r>
            <a:r>
              <a:rPr lang="ru-RU" sz="1000" dirty="0">
                <a:solidFill>
                  <a:srgbClr val="FF0000"/>
                </a:solidFill>
                <a:latin typeface="+mj-lt"/>
              </a:rPr>
              <a:t>"</a:t>
            </a:r>
            <a:r>
              <a:rPr lang="ru-RU" sz="1000" dirty="0">
                <a:latin typeface="+mj-lt"/>
              </a:rPr>
              <a:t>: </a:t>
            </a:r>
            <a:r>
              <a:rPr lang="ru-RU" sz="1000" dirty="0" err="1">
                <a:solidFill>
                  <a:srgbClr val="7030A0"/>
                </a:solidFill>
                <a:latin typeface="+mj-lt"/>
              </a:rPr>
              <a:t>f"data:image</a:t>
            </a:r>
            <a:r>
              <a:rPr lang="ru-RU" sz="1000" dirty="0">
                <a:solidFill>
                  <a:srgbClr val="7030A0"/>
                </a:solidFill>
                <a:latin typeface="+mj-lt"/>
              </a:rPr>
              <a:t>/jpeg;base64</a:t>
            </a:r>
            <a:r>
              <a:rPr lang="ru-RU" sz="1000" dirty="0">
                <a:latin typeface="+mj-lt"/>
              </a:rPr>
              <a:t>,{base64_image}"},   </a:t>
            </a:r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    </a:t>
            </a:r>
            <a:r>
              <a:rPr lang="ru-RU" sz="1000" dirty="0">
                <a:latin typeface="+mj-lt"/>
              </a:rPr>
              <a:t>     },   </a:t>
            </a:r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    </a:t>
            </a:r>
            <a:r>
              <a:rPr lang="ru-RU" sz="1000" dirty="0">
                <a:latin typeface="+mj-lt"/>
              </a:rPr>
              <a:t> ],)</a:t>
            </a:r>
            <a:endParaRPr lang="en-US" sz="1000" dirty="0">
              <a:latin typeface="+mj-lt"/>
            </a:endParaRPr>
          </a:p>
          <a:p>
            <a:r>
              <a:rPr lang="ru-RU" sz="1000" dirty="0" err="1">
                <a:latin typeface="+mj-lt"/>
              </a:rPr>
              <a:t>response</a:t>
            </a:r>
            <a:r>
              <a:rPr lang="ru-RU" sz="1000" dirty="0">
                <a:latin typeface="+mj-lt"/>
              </a:rPr>
              <a:t> = </a:t>
            </a:r>
            <a:r>
              <a:rPr lang="ru-RU" sz="1000" dirty="0" err="1">
                <a:latin typeface="+mj-lt"/>
              </a:rPr>
              <a:t>llm.</a:t>
            </a:r>
            <a:r>
              <a:rPr lang="ru-RU" sz="1000" dirty="0" err="1">
                <a:solidFill>
                  <a:srgbClr val="0070C0"/>
                </a:solidFill>
                <a:latin typeface="+mj-lt"/>
              </a:rPr>
              <a:t>invoke</a:t>
            </a:r>
            <a:r>
              <a:rPr lang="ru-RU" sz="1000" dirty="0">
                <a:latin typeface="+mj-lt"/>
              </a:rPr>
              <a:t>([</a:t>
            </a:r>
            <a:r>
              <a:rPr lang="ru-RU" sz="1000" dirty="0" err="1">
                <a:latin typeface="+mj-lt"/>
              </a:rPr>
              <a:t>message</a:t>
            </a:r>
            <a:r>
              <a:rPr lang="ru-RU" sz="1000" dirty="0">
                <a:latin typeface="+mj-lt"/>
              </a:rPr>
              <a:t>])</a:t>
            </a:r>
            <a:endParaRPr lang="en-US" sz="1000" dirty="0">
              <a:latin typeface="+mj-lt"/>
            </a:endParaRPr>
          </a:p>
          <a:p>
            <a:r>
              <a:rPr lang="ru-RU" sz="1000" dirty="0" err="1">
                <a:latin typeface="+mj-lt"/>
              </a:rPr>
              <a:t>print</a:t>
            </a:r>
            <a:r>
              <a:rPr lang="ru-RU" sz="1000" dirty="0">
                <a:latin typeface="+mj-lt"/>
              </a:rPr>
              <a:t>(</a:t>
            </a:r>
            <a:r>
              <a:rPr lang="ru-RU" sz="1000" dirty="0" err="1">
                <a:latin typeface="+mj-lt"/>
              </a:rPr>
              <a:t>response.</a:t>
            </a:r>
            <a:r>
              <a:rPr lang="ru-RU" sz="1000" dirty="0" err="1">
                <a:solidFill>
                  <a:srgbClr val="0070C0"/>
                </a:solidFill>
                <a:latin typeface="+mj-lt"/>
              </a:rPr>
              <a:t>content</a:t>
            </a:r>
            <a:r>
              <a:rPr lang="ru-RU" sz="1000" dirty="0">
                <a:latin typeface="+mj-lt"/>
              </a:rPr>
              <a:t>)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D516EB3-BE18-4FD1-A120-E1149B901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468" y="1966674"/>
            <a:ext cx="6263232" cy="4551492"/>
          </a:xfrm>
          <a:prstGeom prst="rect">
            <a:avLst/>
          </a:prstGeom>
        </p:spPr>
      </p:pic>
      <p:sp>
        <p:nvSpPr>
          <p:cNvPr id="21" name="Google Shape;224;p31">
            <a:extLst>
              <a:ext uri="{FF2B5EF4-FFF2-40B4-BE49-F238E27FC236}">
                <a16:creationId xmlns:a16="http://schemas.microsoft.com/office/drawing/2014/main" id="{EF7C58B7-7160-4D0A-9EEA-B68DE541330B}"/>
              </a:ext>
            </a:extLst>
          </p:cNvPr>
          <p:cNvSpPr txBox="1"/>
          <p:nvPr/>
        </p:nvSpPr>
        <p:spPr>
          <a:xfrm>
            <a:off x="351821" y="1544019"/>
            <a:ext cx="458998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sz="2100" i="1" dirty="0">
                <a:solidFill>
                  <a:srgbClr val="0B2027"/>
                </a:solidFill>
                <a:latin typeface="Caveat"/>
                <a:sym typeface="Caveat"/>
              </a:rPr>
              <a:t>Сначала Конвертируем страницу PDF в формат Base64</a:t>
            </a:r>
            <a:endParaRPr dirty="0"/>
          </a:p>
        </p:txBody>
      </p:sp>
      <p:sp>
        <p:nvSpPr>
          <p:cNvPr id="22" name="Google Shape;224;p31">
            <a:extLst>
              <a:ext uri="{FF2B5EF4-FFF2-40B4-BE49-F238E27FC236}">
                <a16:creationId xmlns:a16="http://schemas.microsoft.com/office/drawing/2014/main" id="{7AC2563C-B537-4629-95B2-58BB6B452CCA}"/>
              </a:ext>
            </a:extLst>
          </p:cNvPr>
          <p:cNvSpPr txBox="1"/>
          <p:nvPr/>
        </p:nvSpPr>
        <p:spPr>
          <a:xfrm>
            <a:off x="351819" y="3964282"/>
            <a:ext cx="4589980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sz="2100" i="1" dirty="0">
                <a:solidFill>
                  <a:srgbClr val="0B2027"/>
                </a:solidFill>
                <a:latin typeface="Caveat"/>
                <a:sym typeface="Caveat"/>
              </a:rPr>
              <a:t>Дальше дело за </a:t>
            </a:r>
            <a:r>
              <a:rPr lang="en-US" sz="2100" i="1" dirty="0">
                <a:solidFill>
                  <a:srgbClr val="0B2027"/>
                </a:solidFill>
                <a:latin typeface="Caveat"/>
                <a:sym typeface="Caveat"/>
              </a:rPr>
              <a:t>MLLM</a:t>
            </a:r>
            <a:endParaRPr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3C69138-37DD-4A16-BDCE-4536510D862A}"/>
              </a:ext>
            </a:extLst>
          </p:cNvPr>
          <p:cNvSpPr/>
          <p:nvPr/>
        </p:nvSpPr>
        <p:spPr>
          <a:xfrm>
            <a:off x="5641317" y="1544019"/>
            <a:ext cx="1117614" cy="4276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sz="2000" i="1" dirty="0">
                <a:solidFill>
                  <a:srgbClr val="0B2027"/>
                </a:solidFill>
                <a:latin typeface="Caveat"/>
                <a:sym typeface="Caveat"/>
              </a:rPr>
              <a:t>На выходе: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/>
        </p:nvSpPr>
        <p:spPr>
          <a:xfrm>
            <a:off x="197050" y="3098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3400"/>
              <a:buFont typeface="Golos Text SemiBold"/>
              <a:buNone/>
            </a:pPr>
            <a:r>
              <a:rPr lang="ru-RU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Что есть из новых подходов? </a:t>
            </a:r>
            <a:r>
              <a:rPr lang="en-US" sz="3400" b="1" dirty="0" err="1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Docling</a:t>
            </a:r>
            <a:r>
              <a:rPr lang="ru-RU" sz="3400" b="1" dirty="0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*</a:t>
            </a:r>
            <a:r>
              <a:rPr lang="ru-RU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 </a:t>
            </a:r>
            <a:endParaRPr sz="3400" b="1" i="0" u="none" strike="noStrike" cap="none" dirty="0">
              <a:solidFill>
                <a:srgbClr val="00D29D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237" name="Google Shape;237;p32"/>
          <p:cNvSpPr txBox="1"/>
          <p:nvPr/>
        </p:nvSpPr>
        <p:spPr>
          <a:xfrm>
            <a:off x="162925" y="789850"/>
            <a:ext cx="11887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38100" lvl="0"/>
            <a:r>
              <a:rPr lang="ru-RU" sz="21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Самый популярный репозиторий на </a:t>
            </a:r>
            <a:r>
              <a:rPr lang="ru-RU" sz="2100" i="1" dirty="0" err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GitHub</a:t>
            </a:r>
            <a:r>
              <a:rPr lang="ru-RU" sz="21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по всему миру в ноябре 2024 года</a:t>
            </a:r>
            <a:endParaRPr sz="2100" i="1" dirty="0">
              <a:solidFill>
                <a:srgbClr val="0B20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39" name="Google Shape;239;p32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863149"/>
            <a:ext cx="259988" cy="1303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Refer to caption">
            <a:extLst>
              <a:ext uri="{FF2B5EF4-FFF2-40B4-BE49-F238E27FC236}">
                <a16:creationId xmlns:a16="http://schemas.microsoft.com/office/drawing/2014/main" id="{27B82EE3-3FCD-4422-9A62-C8D90C3BA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022" y="1536555"/>
            <a:ext cx="8413006" cy="395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37;p32">
            <a:extLst>
              <a:ext uri="{FF2B5EF4-FFF2-40B4-BE49-F238E27FC236}">
                <a16:creationId xmlns:a16="http://schemas.microsoft.com/office/drawing/2014/main" id="{4376F2B5-0FDC-4AFF-938B-61FC0993F8BC}"/>
              </a:ext>
            </a:extLst>
          </p:cNvPr>
          <p:cNvSpPr txBox="1"/>
          <p:nvPr/>
        </p:nvSpPr>
        <p:spPr>
          <a:xfrm>
            <a:off x="304800" y="5677071"/>
            <a:ext cx="118872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38100" lvl="0"/>
            <a:r>
              <a:rPr lang="en-US" sz="21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*</a:t>
            </a:r>
            <a:r>
              <a:rPr lang="ru-RU" sz="21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en-US" sz="21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https://arxiv.org/html/2501.17887v1</a:t>
            </a:r>
            <a:endParaRPr lang="ru-RU" sz="2100" i="1" dirty="0">
              <a:solidFill>
                <a:srgbClr val="0B2027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R="38100" lvl="0"/>
            <a:r>
              <a:rPr lang="ru-RU" sz="21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** «Ни один парсер не способен учесть все нюансы и вернуть содержимое PDF в виде текста, не расплескав часть важной информации по пути» © (</a:t>
            </a:r>
            <a:r>
              <a:rPr lang="ru-RU" sz="21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  <a:hlinkClick r:id="rId6"/>
              </a:rPr>
              <a:t>https://habr.com/ru/articles/893356/</a:t>
            </a:r>
            <a:r>
              <a:rPr lang="ru-RU" sz="21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)</a:t>
            </a:r>
            <a:endParaRPr lang="en-US" sz="2100" i="1" dirty="0">
              <a:solidFill>
                <a:srgbClr val="0B20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/>
        </p:nvSpPr>
        <p:spPr>
          <a:xfrm>
            <a:off x="197050" y="1574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0B2027"/>
              </a:buClr>
              <a:buSzPts val="3400"/>
            </a:pPr>
            <a:r>
              <a:rPr lang="ru-RU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На чем остановимся? </a:t>
            </a:r>
            <a:r>
              <a:rPr lang="en-US" sz="3400" b="1" dirty="0" err="1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pdfplumber</a:t>
            </a:r>
            <a:endParaRPr sz="3400" b="1" i="0" u="none" strike="noStrike" cap="none" dirty="0">
              <a:solidFill>
                <a:srgbClr val="00D29D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251" name="Google Shape;251;p33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30155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66;p29">
            <a:extLst>
              <a:ext uri="{FF2B5EF4-FFF2-40B4-BE49-F238E27FC236}">
                <a16:creationId xmlns:a16="http://schemas.microsoft.com/office/drawing/2014/main" id="{9E1FD2A2-E9B5-4A9D-A695-0EA0456684EA}"/>
              </a:ext>
            </a:extLst>
          </p:cNvPr>
          <p:cNvSpPr txBox="1"/>
          <p:nvPr/>
        </p:nvSpPr>
        <p:spPr>
          <a:xfrm>
            <a:off x="496290" y="1428632"/>
            <a:ext cx="4248429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171450" lvl="0" indent="-171450">
              <a:buSzPts val="1400"/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Точное извлечение текста: </a:t>
            </a:r>
            <a:r>
              <a:rPr lang="ru-RU" sz="1200" dirty="0" err="1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Pdfplumber</a:t>
            </a: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 использует ядро </a:t>
            </a:r>
            <a:r>
              <a:rPr lang="ru-RU" sz="1200" dirty="0" err="1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MuPDF</a:t>
            </a: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 для извлечения текста из PDF, что обеспечивает высокую точность и качество извлеченного текста.</a:t>
            </a:r>
          </a:p>
          <a:p>
            <a:pPr marL="171450" lvl="0" indent="-171450">
              <a:buSzPts val="1400"/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Поддержка таблиц: </a:t>
            </a:r>
            <a:r>
              <a:rPr lang="ru-RU" sz="1200" dirty="0" err="1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Pdfplumber</a:t>
            </a: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 может извлекать таблицы из PDF и возвращать их в виде списков </a:t>
            </a:r>
            <a:r>
              <a:rPr lang="ru-RU" sz="1200" dirty="0" err="1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списков</a:t>
            </a: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 или </a:t>
            </a:r>
            <a:r>
              <a:rPr lang="ru-RU" sz="1200" dirty="0" err="1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DataFrame</a:t>
            </a: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 </a:t>
            </a:r>
            <a:r>
              <a:rPr lang="ru-RU" sz="1200" dirty="0" err="1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Pandas</a:t>
            </a: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.</a:t>
            </a:r>
          </a:p>
          <a:p>
            <a:pPr marL="171450" lvl="0" indent="-171450">
              <a:buSzPts val="1400"/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Извлечение изображений: </a:t>
            </a:r>
            <a:r>
              <a:rPr lang="ru-RU" sz="1200" dirty="0" err="1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Pdfplumber</a:t>
            </a: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 может извлекать изображения из PDF и возвращать их в виде объектов PIL или </a:t>
            </a:r>
            <a:r>
              <a:rPr lang="ru-RU" sz="1200" dirty="0" err="1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NumPy</a:t>
            </a: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.</a:t>
            </a:r>
          </a:p>
          <a:p>
            <a:pPr marL="171450" lvl="0" indent="-171450">
              <a:buSzPts val="1400"/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Поддержка различных языков: </a:t>
            </a:r>
            <a:r>
              <a:rPr lang="ru-RU" sz="1200" dirty="0" err="1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Pdfplumber</a:t>
            </a: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 может извлекать текст на различных языках, включая английский, китайский, японский</a:t>
            </a:r>
            <a:r>
              <a:rPr lang="en-US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,</a:t>
            </a: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 корейский</a:t>
            </a:r>
            <a:r>
              <a:rPr lang="en-US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 </a:t>
            </a: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и русский.</a:t>
            </a:r>
          </a:p>
          <a:p>
            <a:pPr marL="171450" lvl="0" indent="-171450">
              <a:buSzPts val="1400"/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Предоставляет инструменты визуального </a:t>
            </a:r>
            <a:r>
              <a:rPr lang="ru-RU" sz="1200" dirty="0" err="1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дебаггинга</a:t>
            </a:r>
            <a:endParaRPr lang="ru-RU" sz="1200" dirty="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0" name="Google Shape;224;p31">
            <a:extLst>
              <a:ext uri="{FF2B5EF4-FFF2-40B4-BE49-F238E27FC236}">
                <a16:creationId xmlns:a16="http://schemas.microsoft.com/office/drawing/2014/main" id="{02A4C5A5-AEAB-4038-8C85-52AF1F1D4800}"/>
              </a:ext>
            </a:extLst>
          </p:cNvPr>
          <p:cNvSpPr txBox="1"/>
          <p:nvPr/>
        </p:nvSpPr>
        <p:spPr>
          <a:xfrm>
            <a:off x="886032" y="831109"/>
            <a:ext cx="4589980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sz="2100" i="1" dirty="0" err="1">
                <a:solidFill>
                  <a:srgbClr val="0B2027"/>
                </a:solidFill>
                <a:latin typeface="Caveat"/>
                <a:sym typeface="Caveat"/>
              </a:rPr>
              <a:t>Преимещества</a:t>
            </a:r>
            <a:r>
              <a:rPr lang="ru-RU" sz="2100" i="1" dirty="0">
                <a:solidFill>
                  <a:srgbClr val="0B2027"/>
                </a:solidFill>
                <a:latin typeface="Caveat"/>
                <a:sym typeface="Caveat"/>
              </a:rPr>
              <a:t> фреймворка</a:t>
            </a:r>
            <a:endParaRPr dirty="0"/>
          </a:p>
        </p:txBody>
      </p:sp>
      <p:sp>
        <p:nvSpPr>
          <p:cNvPr id="11" name="Google Shape;224;p31">
            <a:extLst>
              <a:ext uri="{FF2B5EF4-FFF2-40B4-BE49-F238E27FC236}">
                <a16:creationId xmlns:a16="http://schemas.microsoft.com/office/drawing/2014/main" id="{D07DB1FC-153E-403F-BBE2-CBAF52F261F9}"/>
              </a:ext>
            </a:extLst>
          </p:cNvPr>
          <p:cNvSpPr txBox="1"/>
          <p:nvPr/>
        </p:nvSpPr>
        <p:spPr>
          <a:xfrm>
            <a:off x="7085410" y="789862"/>
            <a:ext cx="4589980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sz="2100" i="1" dirty="0" err="1">
                <a:solidFill>
                  <a:srgbClr val="0B2027"/>
                </a:solidFill>
                <a:latin typeface="Caveat"/>
                <a:sym typeface="Caveat"/>
              </a:rPr>
              <a:t>Дебаггинг</a:t>
            </a:r>
            <a:endParaRPr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B81D78F-86B3-4DC7-809C-9464F6898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012" y="1432387"/>
            <a:ext cx="6513230" cy="463575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F4F7F59-B496-4ED9-8851-B583BBECF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290" y="5676005"/>
            <a:ext cx="11492952" cy="1138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/>
        </p:nvSpPr>
        <p:spPr>
          <a:xfrm>
            <a:off x="120850" y="1574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0B2027"/>
              </a:buClr>
              <a:buSzPts val="3400"/>
            </a:pPr>
            <a:r>
              <a:rPr lang="ru-RU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Результат 1 этапа. </a:t>
            </a:r>
            <a:r>
              <a:rPr lang="en-US" sz="3400" b="1" dirty="0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json </a:t>
            </a:r>
            <a:r>
              <a:rPr lang="ru-RU" sz="3400" b="1" dirty="0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услуги</a:t>
            </a:r>
            <a:r>
              <a:rPr lang="ru-RU" sz="3400" b="1" dirty="0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 </a:t>
            </a:r>
            <a:endParaRPr sz="3400" b="1" i="0" u="none" strike="noStrike" cap="none" dirty="0">
              <a:solidFill>
                <a:srgbClr val="00D29D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264" name="Google Shape;264;p34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33965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4"/>
          <p:cNvSpPr txBox="1"/>
          <p:nvPr/>
        </p:nvSpPr>
        <p:spPr>
          <a:xfrm>
            <a:off x="40724" y="616025"/>
            <a:ext cx="12151276" cy="68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38100" lvl="0">
              <a:lnSpc>
                <a:spcPct val="128571"/>
              </a:lnSpc>
            </a:pPr>
            <a:r>
              <a:rPr lang="ru-RU" sz="2500" dirty="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Полученный </a:t>
            </a:r>
            <a:r>
              <a:rPr lang="en-US" sz="2500" dirty="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json </a:t>
            </a:r>
            <a:r>
              <a:rPr lang="ru-RU" sz="2500" dirty="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можно дальше использовать для создания </a:t>
            </a:r>
            <a:r>
              <a:rPr lang="en-US" sz="2500" dirty="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csv-</a:t>
            </a:r>
            <a:r>
              <a:rPr lang="ru-RU" sz="2500" dirty="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файлов для построения графа знаний.</a:t>
            </a:r>
            <a:endParaRPr dirty="0">
              <a:highlight>
                <a:srgbClr val="FFFFFF"/>
              </a:highlight>
            </a:endParaRPr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17B76863-27C3-41CA-B53F-FDEA3819A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591" y="1296950"/>
            <a:ext cx="8196818" cy="4688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Neomorphic Color System">
      <a:dk1>
        <a:srgbClr val="526290"/>
      </a:dk1>
      <a:lt1>
        <a:srgbClr val="F1F4F8"/>
      </a:lt1>
      <a:dk2>
        <a:srgbClr val="DBDFEA"/>
      </a:dk2>
      <a:lt2>
        <a:srgbClr val="FFFFFF"/>
      </a:lt2>
      <a:accent1>
        <a:srgbClr val="651FFF"/>
      </a:accent1>
      <a:accent2>
        <a:srgbClr val="7C4DFF"/>
      </a:accent2>
      <a:accent3>
        <a:srgbClr val="FF1744"/>
      </a:accent3>
      <a:accent4>
        <a:srgbClr val="FF5252"/>
      </a:accent4>
      <a:accent5>
        <a:srgbClr val="00BFA5"/>
      </a:accent5>
      <a:accent6>
        <a:srgbClr val="1DE9B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4631</TotalTime>
  <Words>1715</Words>
  <Application>Microsoft Office PowerPoint</Application>
  <PresentationFormat>Широкоэкранный</PresentationFormat>
  <Paragraphs>198</Paragraphs>
  <Slides>37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37</vt:i4>
      </vt:variant>
    </vt:vector>
  </HeadingPairs>
  <TitlesOfParts>
    <vt:vector size="47" baseType="lpstr">
      <vt:lpstr>Arial</vt:lpstr>
      <vt:lpstr>Fira Code</vt:lpstr>
      <vt:lpstr>Calibri</vt:lpstr>
      <vt:lpstr>Golos Text SemiBold</vt:lpstr>
      <vt:lpstr>Golos Text</vt:lpstr>
      <vt:lpstr>Caveat</vt:lpstr>
      <vt:lpstr>Calibri Light</vt:lpstr>
      <vt:lpstr>Courier New</vt:lpstr>
      <vt:lpstr>Office Theme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Алексей Махнев</dc:creator>
  <cp:lastModifiedBy>Русинова Залина Ринатовна</cp:lastModifiedBy>
  <cp:revision>73</cp:revision>
  <dcterms:modified xsi:type="dcterms:W3CDTF">2025-04-28T06:58:41Z</dcterms:modified>
</cp:coreProperties>
</file>